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60" r:id="rId4"/>
    <p:sldId id="271" r:id="rId5"/>
    <p:sldId id="288" r:id="rId6"/>
    <p:sldId id="289" r:id="rId7"/>
    <p:sldId id="284" r:id="rId8"/>
    <p:sldId id="272" r:id="rId9"/>
    <p:sldId id="261" r:id="rId10"/>
    <p:sldId id="274" r:id="rId11"/>
    <p:sldId id="275" r:id="rId12"/>
    <p:sldId id="281" r:id="rId13"/>
    <p:sldId id="287" r:id="rId14"/>
    <p:sldId id="310" r:id="rId15"/>
    <p:sldId id="316" r:id="rId16"/>
    <p:sldId id="311" r:id="rId17"/>
    <p:sldId id="317" r:id="rId18"/>
    <p:sldId id="306" r:id="rId19"/>
    <p:sldId id="318" r:id="rId20"/>
    <p:sldId id="307" r:id="rId21"/>
    <p:sldId id="319" r:id="rId22"/>
    <p:sldId id="308" r:id="rId23"/>
    <p:sldId id="320" r:id="rId24"/>
    <p:sldId id="309" r:id="rId25"/>
    <p:sldId id="321" r:id="rId26"/>
    <p:sldId id="314" r:id="rId27"/>
    <p:sldId id="315" r:id="rId28"/>
    <p:sldId id="312" r:id="rId29"/>
    <p:sldId id="313" r:id="rId30"/>
    <p:sldId id="322" r:id="rId31"/>
    <p:sldId id="323" r:id="rId32"/>
    <p:sldId id="324" r:id="rId33"/>
    <p:sldId id="325" r:id="rId34"/>
    <p:sldId id="262" r:id="rId35"/>
    <p:sldId id="326" r:id="rId36"/>
    <p:sldId id="327" r:id="rId37"/>
    <p:sldId id="303" r:id="rId38"/>
    <p:sldId id="328" r:id="rId39"/>
    <p:sldId id="263" r:id="rId40"/>
    <p:sldId id="258" r:id="rId41"/>
  </p:sldIdLst>
  <p:sldSz cx="12192000" cy="6858000"/>
  <p:notesSz cx="6858000" cy="9144000"/>
  <p:embeddedFontLst>
    <p:embeddedFont>
      <p:font typeface="Edit Undo BRK" pitchFamily="2" charset="-127"/>
      <p:regular r:id="rId43"/>
    </p:embeddedFont>
    <p:embeddedFont>
      <p:font typeface="Ink Free" panose="03080402000500000000" pitchFamily="66" charset="0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에스코어 드림 3 Light" panose="020B0303030302020204" pitchFamily="34" charset="-127"/>
      <p:regular r:id="rId47"/>
    </p:embeddedFont>
    <p:embeddedFont>
      <p:font typeface="에스코어 드림 4 Regular" panose="020B0503030302020204" pitchFamily="34" charset="-127"/>
      <p:regular r:id="rId48"/>
    </p:embeddedFont>
    <p:embeddedFont>
      <p:font typeface="에스코어 드림 6 Bold" panose="020B0703030302020204" pitchFamily="34" charset="-127"/>
      <p:bold r:id="rId49"/>
    </p:embeddedFont>
    <p:embeddedFont>
      <p:font typeface="에스코어 드림 7 ExtraBold" panose="020B0803030302020204" pitchFamily="34" charset="-127"/>
      <p:bold r:id="rId50"/>
    </p:embeddedFont>
    <p:embeddedFont>
      <p:font typeface="에스코어 드림 8 Heavy" panose="020B0903030302020204" pitchFamily="34" charset="-127"/>
      <p:bold r:id="rId51"/>
    </p:embeddedFont>
    <p:embeddedFont>
      <p:font typeface="에스코어 드림 9 Black" panose="020B0A03030302020204" pitchFamily="34" charset="-127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수환" initials="전" lastIdx="1" clrIdx="0">
    <p:extLst>
      <p:ext uri="{19B8F6BF-5375-455C-9EA6-DF929625EA0E}">
        <p15:presenceInfo xmlns:p15="http://schemas.microsoft.com/office/powerpoint/2012/main" userId="전수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287"/>
    <a:srgbClr val="2E75B6"/>
    <a:srgbClr val="5DA4F3"/>
    <a:srgbClr val="F0387B"/>
    <a:srgbClr val="38BEF0"/>
    <a:srgbClr val="FF7448"/>
    <a:srgbClr val="087BBE"/>
    <a:srgbClr val="BBBBBB"/>
    <a:srgbClr val="067BBE"/>
    <a:srgbClr val="D8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15F51-BCE5-4B64-B957-9A21ADE0ACD8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7A284-A41E-4567-B5B7-3D903D795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14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0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00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0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02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00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47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90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08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75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449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8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254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53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10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8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499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78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5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05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098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30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49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04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646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197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455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03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57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4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987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6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70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537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7A284-A41E-4567-B5B7-3D903D795E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0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BA0D1-BF0D-4476-8006-ED0B3BFA7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D76774-B67F-4560-8710-CCD4B7BAF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CCC86-96B3-4A72-BF95-710DAA65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B9906-CE2B-449C-864B-264D1A13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DE76D-D8FA-4BC9-8848-89AB63B4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6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20675-8F42-4D7B-97E1-677BDA99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6B6BF7-0258-4693-80AF-BC1BFB11F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BF9B9D-9380-4DA4-9265-DBE3FF6E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3E600-509E-41F5-9BF4-8EC08A61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0414B-5444-42AA-A7CC-87FF423B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78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187E83-9C21-4FE0-812E-8A7B80A20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CC072-DE5E-4990-AEEE-760431519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D5B6C7-4173-4ED8-99B1-96F5A41A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33E87-BFBF-48E8-9C71-CB62B8F3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54019C-38D5-4405-B11C-0F4B6CDD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96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8D67D-2204-4C6A-8BBE-E1D623D2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AD671-7CEE-4EA8-8DDC-71B2633B6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001B6-CA88-452E-A0CF-FDBAC680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D830C-F930-4E9C-9EEB-38B9CEE4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28B91-3E29-4A21-B778-EC217477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31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CC02D-AD7B-4C11-9F9C-2B21B8BE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F775B-B0EC-431B-A264-8BD3D4108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946DB-0F31-418B-8383-1D6E44BEA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70B52-2638-4098-B4E5-56622B7B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51366-E111-4BA6-8673-9AF9D4C2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9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698A8-FFB9-418F-81EA-39C4FB53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4A73F-8296-4207-8108-E4DCC3FE6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8E3F49-772D-4E10-96A4-5FC74F2E0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B62897-4F32-423F-988F-B0D24C53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1C7521-1111-434B-90D2-DD51D3AD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24143-4734-4DAC-9400-126A6DD4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5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D7F4-C5E1-4C68-8553-91A36322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BF4505-925D-40E2-B630-9CFDFE099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4AEB4D-9CF5-4CDB-975C-AE62ACA77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D45DAC-1196-4AA8-B602-FC96F8EAA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5983F-DAA9-4B34-87A5-217B799DE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AD6689-62B1-4406-BF1E-58B1DFAB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DE227F-815D-4AAC-AFFB-7DEE2F14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CA1199-7D7D-4D1B-8ED3-91A5B1B4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95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8B65-C946-4ED3-8CF9-8DC2AEDF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52ABE6-65E1-4A3C-8032-E357A1FC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FD029F-F003-4017-8B33-D8A1A907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CE3B90-889D-4F43-B8FA-E8FF678E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1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A3827F-06BC-48C5-8E96-52F17699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067E61-A90A-4A41-AC7C-A6578059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A414F2-E142-4EF5-9801-C8CEE4D1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3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8C2DE-FA12-45E5-BE63-307511C88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84B08-82E9-4836-980B-EAEBDD4A9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9F1424-ADF7-4B10-A557-AAA37AF89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64881-E85C-4F2B-8D36-FDA016ED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FF39F-E343-4202-B8F4-F90F4A44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17EFD1-C6C0-43A7-9E74-94114A20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6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A7878-F361-4875-9A4F-0ED008795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348079-6DD9-4B74-961E-145C3940C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96E5C-0E52-458E-BC8F-0B4D4187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1136A-295A-4DA0-8E0C-FBC6EEE2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69B572-79E5-4A27-81E8-18F13F10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CC3184-787D-4CE8-9626-8C1DE295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0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54E272-8BCC-4CC2-885D-0B3A3167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2D92B-98D6-4302-8D7D-1239DDD74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034F4-2600-465A-B061-8FF5A4E21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2478-06F6-401B-AD5F-56BF76BDF04C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651DD-AAA6-4E15-9DCB-A209584C7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95868-8AE8-4044-A5CD-2E147CEE0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CECDE-8704-4E04-93BD-CA3D71F23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099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8.png"/><Relationship Id="rId4" Type="http://schemas.openxmlformats.org/officeDocument/2006/relationships/image" Target="../media/image23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2.jpeg"/><Relationship Id="rId7" Type="http://schemas.openxmlformats.org/officeDocument/2006/relationships/image" Target="../media/image3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7.png"/><Relationship Id="rId5" Type="http://schemas.openxmlformats.org/officeDocument/2006/relationships/image" Target="../media/image2.png"/><Relationship Id="rId10" Type="http://schemas.openxmlformats.org/officeDocument/2006/relationships/image" Target="../media/image36.png"/><Relationship Id="rId4" Type="http://schemas.openxmlformats.org/officeDocument/2006/relationships/image" Target="../media/image23.jpe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3" Type="http://schemas.openxmlformats.org/officeDocument/2006/relationships/image" Target="../media/image22.jpeg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openxmlformats.org/officeDocument/2006/relationships/image" Target="../media/image23.jpeg"/><Relationship Id="rId9" Type="http://schemas.openxmlformats.org/officeDocument/2006/relationships/image" Target="../media/image30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3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openxmlformats.org/officeDocument/2006/relationships/image" Target="../media/image22.jpe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.png"/><Relationship Id="rId10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5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3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../media/image22.jpe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23.jpe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7.png"/><Relationship Id="rId3" Type="http://schemas.openxmlformats.org/officeDocument/2006/relationships/image" Target="../media/image22.jpe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5.png"/><Relationship Id="rId5" Type="http://schemas.openxmlformats.org/officeDocument/2006/relationships/image" Target="../media/image2.png"/><Relationship Id="rId10" Type="http://schemas.openxmlformats.org/officeDocument/2006/relationships/image" Target="../media/image49.png"/><Relationship Id="rId4" Type="http://schemas.openxmlformats.org/officeDocument/2006/relationships/image" Target="../media/image23.jpe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8.PNG"/><Relationship Id="rId3" Type="http://schemas.openxmlformats.org/officeDocument/2006/relationships/image" Target="../media/image22.jpeg"/><Relationship Id="rId7" Type="http://schemas.openxmlformats.org/officeDocument/2006/relationships/image" Target="../media/image3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23.jpe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2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62.png"/><Relationship Id="rId4" Type="http://schemas.openxmlformats.org/officeDocument/2006/relationships/image" Target="../media/image23.jpe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2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23.jpe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3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2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3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3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식물이(가) 표시된 사진&#10;&#10;자동 생성된 설명">
            <a:extLst>
              <a:ext uri="{FF2B5EF4-FFF2-40B4-BE49-F238E27FC236}">
                <a16:creationId xmlns:a16="http://schemas.microsoft.com/office/drawing/2014/main" id="{6E3BCCD5-3CDA-477F-A8FE-4E649BFF1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4" r="209" b="11734"/>
          <a:stretch/>
        </p:blipFill>
        <p:spPr>
          <a:xfrm>
            <a:off x="-25539" y="0"/>
            <a:ext cx="1221753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6514830" y="0"/>
            <a:ext cx="53860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0">
                <a:solidFill>
                  <a:srgbClr val="0070C0"/>
                </a:solidFill>
                <a:latin typeface="Edit Undo BRK" pitchFamily="2" charset="-127"/>
                <a:ea typeface="Edit Undo BRK" pitchFamily="2" charset="-127"/>
              </a:defRPr>
            </a:lvl1pPr>
          </a:lstStyle>
          <a:p>
            <a:pPr algn="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Term project presentation</a:t>
            </a:r>
          </a:p>
          <a:p>
            <a:pPr algn="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Denoising</a:t>
            </a:r>
            <a:endParaRPr lang="ko-KR" altLang="en-US" sz="6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0" y="5496829"/>
            <a:ext cx="2407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201533673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최준헌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201635825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오성원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201835538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최지원 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201835519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전수환</a:t>
            </a:r>
          </a:p>
        </p:txBody>
      </p:sp>
    </p:spTree>
    <p:extLst>
      <p:ext uri="{BB962C8B-B14F-4D97-AF65-F5344CB8AC3E}">
        <p14:creationId xmlns:p14="http://schemas.microsoft.com/office/powerpoint/2010/main" val="1541400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00A0F0-CFF3-415F-98A2-CF92627ACAFB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69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297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6429361" y="1533823"/>
            <a:ext cx="5398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Normalization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4800" dirty="0">
                <a:solidFill>
                  <a:srgbClr val="D8E6F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Instance</a:t>
            </a:r>
            <a:endParaRPr lang="ko-KR" altLang="en-US" sz="2400" dirty="0">
              <a:solidFill>
                <a:srgbClr val="D8E6F3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조명, 전구, 에 무료 아이콘 의 Thick">
            <a:extLst>
              <a:ext uri="{FF2B5EF4-FFF2-40B4-BE49-F238E27FC236}">
                <a16:creationId xmlns:a16="http://schemas.microsoft.com/office/drawing/2014/main" id="{8F6F9424-514B-4527-AD42-C297ECC2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330" flipH="1">
            <a:off x="2981927" y="116864"/>
            <a:ext cx="631500" cy="6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822209-84DD-4FA1-A204-4F51565405F3}"/>
              </a:ext>
            </a:extLst>
          </p:cNvPr>
          <p:cNvSpPr txBox="1"/>
          <p:nvPr/>
        </p:nvSpPr>
        <p:spPr>
          <a:xfrm>
            <a:off x="6919920" y="5845980"/>
            <a:ext cx="46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Use </a:t>
            </a:r>
            <a:r>
              <a:rPr lang="en-US" altLang="ko-KR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each image distribution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by calculating only one image of mini-batch</a:t>
            </a:r>
            <a:endParaRPr lang="ko-KR" altLang="en-US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3F073F-66B3-4813-BB02-01A371F6E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779" y="2460754"/>
            <a:ext cx="5303718" cy="581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E23D6-8FFB-4A67-AE92-78531E3F886B}"/>
              </a:ext>
            </a:extLst>
          </p:cNvPr>
          <p:cNvSpPr txBox="1"/>
          <p:nvPr/>
        </p:nvSpPr>
        <p:spPr>
          <a:xfrm>
            <a:off x="108781" y="1529872"/>
            <a:ext cx="571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Normalization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4800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Batch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956AA-3EE4-4EDE-A650-499494E24EE1}"/>
              </a:ext>
            </a:extLst>
          </p:cNvPr>
          <p:cNvSpPr txBox="1"/>
          <p:nvPr/>
        </p:nvSpPr>
        <p:spPr>
          <a:xfrm>
            <a:off x="573517" y="5900539"/>
            <a:ext cx="46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Calculate the mean and standard deviation of batch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0A575E-833E-44C1-A7D0-6CD4FF2DD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01" y="2460754"/>
            <a:ext cx="5516398" cy="572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AC6723-4BBC-46FC-AD21-56CB10ACCFB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80299" y="3247229"/>
            <a:ext cx="2190678" cy="2387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A617B7-30A6-4D7C-87DE-8E48555ED52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736053" y="3153620"/>
            <a:ext cx="2309148" cy="2507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499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44CBBB-B400-47C1-AF04-4E221C3427D0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69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297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6287450" y="1277826"/>
            <a:ext cx="571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activation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4800" dirty="0">
                <a:solidFill>
                  <a:srgbClr val="D8E6F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Leaky </a:t>
            </a:r>
            <a:r>
              <a:rPr lang="en-US" altLang="ko-KR" sz="4800" dirty="0" err="1">
                <a:solidFill>
                  <a:srgbClr val="D8E6F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ReLU</a:t>
            </a:r>
            <a:endParaRPr lang="ko-KR" altLang="en-US" sz="4800" dirty="0">
              <a:solidFill>
                <a:srgbClr val="D8E6F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조명, 전구, 에 무료 아이콘 의 Thick">
            <a:extLst>
              <a:ext uri="{FF2B5EF4-FFF2-40B4-BE49-F238E27FC236}">
                <a16:creationId xmlns:a16="http://schemas.microsoft.com/office/drawing/2014/main" id="{8F6F9424-514B-4527-AD42-C297ECC2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330" flipH="1">
            <a:off x="2981927" y="116864"/>
            <a:ext cx="631500" cy="6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822209-84DD-4FA1-A204-4F51565405F3}"/>
              </a:ext>
            </a:extLst>
          </p:cNvPr>
          <p:cNvSpPr txBox="1"/>
          <p:nvPr/>
        </p:nvSpPr>
        <p:spPr>
          <a:xfrm>
            <a:off x="6813578" y="5519567"/>
            <a:ext cx="466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Draws a linear function when the input is negative 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 compensate for the limit of the </a:t>
            </a:r>
            <a:r>
              <a:rPr lang="en-US" altLang="ko-KR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ReLU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function</a:t>
            </a:r>
            <a:endParaRPr lang="ko-KR" altLang="en-US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ECEA2F-8065-4538-A964-604CA4881AB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437" y="2430403"/>
            <a:ext cx="4241122" cy="2767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01F2873-7F1B-4B2B-953E-515C22153682}"/>
              </a:ext>
            </a:extLst>
          </p:cNvPr>
          <p:cNvSpPr/>
          <p:nvPr/>
        </p:nvSpPr>
        <p:spPr>
          <a:xfrm>
            <a:off x="7023436" y="3988165"/>
            <a:ext cx="1084244" cy="34591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C6D45E-931E-43C2-9F6A-09CD4903B7E0}"/>
              </a:ext>
            </a:extLst>
          </p:cNvPr>
          <p:cNvSpPr txBox="1"/>
          <p:nvPr/>
        </p:nvSpPr>
        <p:spPr>
          <a:xfrm>
            <a:off x="274023" y="1277826"/>
            <a:ext cx="571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activation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4800" dirty="0" err="1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ReLU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974BBAB-446E-4C25-824D-C3897E971F2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40" y="2430403"/>
            <a:ext cx="4190620" cy="2790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AAE85C-F935-4464-85FC-A189DC1E22FE}"/>
              </a:ext>
            </a:extLst>
          </p:cNvPr>
          <p:cNvSpPr txBox="1"/>
          <p:nvPr/>
        </p:nvSpPr>
        <p:spPr>
          <a:xfrm>
            <a:off x="717579" y="5519567"/>
            <a:ext cx="46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Values below zero do not pass to the next layer, but only values above zero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DBB2C9B-D79C-4CB7-82B8-B98D525C0A9E}"/>
              </a:ext>
            </a:extLst>
          </p:cNvPr>
          <p:cNvSpPr/>
          <p:nvPr/>
        </p:nvSpPr>
        <p:spPr>
          <a:xfrm>
            <a:off x="977939" y="3988164"/>
            <a:ext cx="1084244" cy="34591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42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48DC61-02A7-49C4-AF7F-A40E51BB2C08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69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297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191452" y="1486252"/>
            <a:ext cx="571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4800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L2 Loss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조명, 전구, 에 무료 아이콘 의 Thick">
            <a:extLst>
              <a:ext uri="{FF2B5EF4-FFF2-40B4-BE49-F238E27FC236}">
                <a16:creationId xmlns:a16="http://schemas.microsoft.com/office/drawing/2014/main" id="{8F6F9424-514B-4527-AD42-C297ECC2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330" flipH="1">
            <a:off x="2981927" y="116864"/>
            <a:ext cx="631500" cy="6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822209-84DD-4FA1-A204-4F51565405F3}"/>
              </a:ext>
            </a:extLst>
          </p:cNvPr>
          <p:cNvSpPr txBox="1"/>
          <p:nvPr/>
        </p:nvSpPr>
        <p:spPr>
          <a:xfrm>
            <a:off x="701150" y="5312528"/>
            <a:ext cx="46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Measure by changing L2 loss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for better results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0A0B4-CABA-4D15-A393-715D4F547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818" y="3000783"/>
            <a:ext cx="3781425" cy="695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040CA1-D4B5-4426-BBE8-AE7F651E0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433" y="3469419"/>
            <a:ext cx="3724275" cy="676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8F45F9-E5D5-456B-B179-E8CEFD33325A}"/>
              </a:ext>
            </a:extLst>
          </p:cNvPr>
          <p:cNvSpPr txBox="1"/>
          <p:nvPr/>
        </p:nvSpPr>
        <p:spPr>
          <a:xfrm>
            <a:off x="8462520" y="2673675"/>
            <a:ext cx="136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&lt; L1 Loss &gt;</a:t>
            </a:r>
            <a:endParaRPr lang="ko-KR" altLang="en-US" sz="14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E492E-9D61-4085-95AB-5E83AEE3BE6C}"/>
              </a:ext>
            </a:extLst>
          </p:cNvPr>
          <p:cNvSpPr txBox="1"/>
          <p:nvPr/>
        </p:nvSpPr>
        <p:spPr>
          <a:xfrm>
            <a:off x="2321516" y="3175866"/>
            <a:ext cx="136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&lt; L2 Loss &gt;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4E96BD0-D4E5-45D6-A79B-C625D93FEDA5}"/>
              </a:ext>
            </a:extLst>
          </p:cNvPr>
          <p:cNvSpPr/>
          <p:nvPr/>
        </p:nvSpPr>
        <p:spPr>
          <a:xfrm>
            <a:off x="10213379" y="3034058"/>
            <a:ext cx="769582" cy="60972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3C79A6-4269-4251-A783-390EBE9D63EB}"/>
              </a:ext>
            </a:extLst>
          </p:cNvPr>
          <p:cNvSpPr/>
          <p:nvPr/>
        </p:nvSpPr>
        <p:spPr>
          <a:xfrm>
            <a:off x="3995011" y="3417093"/>
            <a:ext cx="785248" cy="6618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76508-A965-4D88-BB4D-1A10633B0C5C}"/>
              </a:ext>
            </a:extLst>
          </p:cNvPr>
          <p:cNvSpPr txBox="1"/>
          <p:nvPr/>
        </p:nvSpPr>
        <p:spPr>
          <a:xfrm>
            <a:off x="6287451" y="1486252"/>
            <a:ext cx="571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</a:t>
            </a:r>
            <a:r>
              <a:rPr lang="en-US" altLang="ko-KR" sz="4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3600" dirty="0">
                <a:solidFill>
                  <a:srgbClr val="D8E6F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L1 Loss + MS </a:t>
            </a:r>
            <a:r>
              <a:rPr lang="en-US" altLang="ko-KR" sz="3600" dirty="0" err="1">
                <a:solidFill>
                  <a:srgbClr val="D8E6F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ssim</a:t>
            </a:r>
            <a:endParaRPr lang="ko-KR" altLang="en-US" sz="4800" dirty="0">
              <a:solidFill>
                <a:srgbClr val="D8E6F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07BC2-D474-488D-B805-3CFACF6C072E}"/>
              </a:ext>
            </a:extLst>
          </p:cNvPr>
          <p:cNvSpPr txBox="1"/>
          <p:nvPr/>
        </p:nvSpPr>
        <p:spPr>
          <a:xfrm>
            <a:off x="6883110" y="5312527"/>
            <a:ext cx="466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Use L1 loss and MS </a:t>
            </a:r>
            <a:r>
              <a:rPr lang="en-US" altLang="ko-KR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ssim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Together</a:t>
            </a:r>
            <a:endParaRPr lang="ko-KR" altLang="en-US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8851C2-D936-4CCF-A4D6-FCCF67AE2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113" y="4343965"/>
            <a:ext cx="3844832" cy="370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C87D80-8976-4C51-A352-953CED434278}"/>
              </a:ext>
            </a:extLst>
          </p:cNvPr>
          <p:cNvSpPr txBox="1"/>
          <p:nvPr/>
        </p:nvSpPr>
        <p:spPr>
          <a:xfrm>
            <a:off x="8462520" y="3925094"/>
            <a:ext cx="136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&lt; SSIM &gt;</a:t>
            </a:r>
            <a:endParaRPr lang="ko-KR" altLang="en-US" sz="14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07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297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Method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조명, 전구, 에 무료 아이콘 의 Thick">
            <a:extLst>
              <a:ext uri="{FF2B5EF4-FFF2-40B4-BE49-F238E27FC236}">
                <a16:creationId xmlns:a16="http://schemas.microsoft.com/office/drawing/2014/main" id="{8F6F9424-514B-4527-AD42-C297ECC2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330" flipH="1">
            <a:off x="2981927" y="116864"/>
            <a:ext cx="631500" cy="6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0DF94F-9160-40B0-9B18-A8FE11AF10C4}"/>
              </a:ext>
            </a:extLst>
          </p:cNvPr>
          <p:cNvSpPr txBox="1"/>
          <p:nvPr/>
        </p:nvSpPr>
        <p:spPr>
          <a:xfrm>
            <a:off x="2169391" y="1279667"/>
            <a:ext cx="7645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Learning rate scheduler </a:t>
            </a:r>
            <a:r>
              <a:rPr lang="en-US" altLang="ko-KR" sz="3200" dirty="0" err="1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LambdaLR</a:t>
            </a:r>
            <a:endParaRPr lang="ko-KR" altLang="en-US" sz="32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CC514D-774C-45ED-8AA1-75275B97464C}"/>
              </a:ext>
            </a:extLst>
          </p:cNvPr>
          <p:cNvSpPr txBox="1"/>
          <p:nvPr/>
        </p:nvSpPr>
        <p:spPr>
          <a:xfrm>
            <a:off x="3765579" y="5580090"/>
            <a:ext cx="46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Learning rate scheduler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is used to reduce the learning rate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074" name="Picture 2" descr="Drawing">
            <a:extLst>
              <a:ext uri="{FF2B5EF4-FFF2-40B4-BE49-F238E27FC236}">
                <a16:creationId xmlns:a16="http://schemas.microsoft.com/office/drawing/2014/main" id="{60EC027C-81C0-4619-94AE-A7C3A564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8" y="2003003"/>
            <a:ext cx="68199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80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3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3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Plain/Residual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#Plain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6ED7A-5A70-4041-8EBF-B40D31043D08}"/>
              </a:ext>
            </a:extLst>
          </p:cNvPr>
          <p:cNvSpPr txBox="1"/>
          <p:nvPr/>
        </p:nvSpPr>
        <p:spPr>
          <a:xfrm>
            <a:off x="6519372" y="408117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#Residual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FB987B-4C7F-4D68-82A3-55FE8B338DC0}"/>
              </a:ext>
            </a:extLst>
          </p:cNvPr>
          <p:cNvSpPr/>
          <p:nvPr/>
        </p:nvSpPr>
        <p:spPr>
          <a:xfrm>
            <a:off x="6731544" y="2121638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2F3611-1D7D-499B-B88E-DC7D6C947226}"/>
              </a:ext>
            </a:extLst>
          </p:cNvPr>
          <p:cNvSpPr/>
          <p:nvPr/>
        </p:nvSpPr>
        <p:spPr>
          <a:xfrm>
            <a:off x="8561038" y="2111189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303EA3-3963-4868-BDB7-2120016C7441}"/>
              </a:ext>
            </a:extLst>
          </p:cNvPr>
          <p:cNvSpPr/>
          <p:nvPr/>
        </p:nvSpPr>
        <p:spPr>
          <a:xfrm>
            <a:off x="10643972" y="2117980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128E8-0DB3-4B86-8EA9-17F00F089A1E}"/>
              </a:ext>
            </a:extLst>
          </p:cNvPr>
          <p:cNvSpPr txBox="1"/>
          <p:nvPr/>
        </p:nvSpPr>
        <p:spPr>
          <a:xfrm>
            <a:off x="7044527" y="3356274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4280-4522-4114-A607-40CEFA0DD960}"/>
              </a:ext>
            </a:extLst>
          </p:cNvPr>
          <p:cNvSpPr txBox="1"/>
          <p:nvPr/>
        </p:nvSpPr>
        <p:spPr>
          <a:xfrm>
            <a:off x="10908063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0A019-4FDB-450C-A3DA-958AEC02BFCE}"/>
              </a:ext>
            </a:extLst>
          </p:cNvPr>
          <p:cNvSpPr txBox="1"/>
          <p:nvPr/>
        </p:nvSpPr>
        <p:spPr>
          <a:xfrm>
            <a:off x="8807768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33F7434-1B9C-45CF-9192-74B7FEED96B5}"/>
              </a:ext>
            </a:extLst>
          </p:cNvPr>
          <p:cNvSpPr/>
          <p:nvPr/>
        </p:nvSpPr>
        <p:spPr>
          <a:xfrm>
            <a:off x="8057275" y="2663798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6592562" y="3591812"/>
            <a:ext cx="5205932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Loss: 12.0438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E3DA82-65F2-4456-9F20-A1614710EBD3}"/>
              </a:ext>
            </a:extLst>
          </p:cNvPr>
          <p:cNvSpPr/>
          <p:nvPr/>
        </p:nvSpPr>
        <p:spPr>
          <a:xfrm>
            <a:off x="6745181" y="4505204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7CDD69-E147-4F54-8C7E-4ADFCEBD2E5C}"/>
              </a:ext>
            </a:extLst>
          </p:cNvPr>
          <p:cNvSpPr/>
          <p:nvPr/>
        </p:nvSpPr>
        <p:spPr>
          <a:xfrm>
            <a:off x="8574675" y="4494755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C2D80-070D-4330-9038-B56B235A7912}"/>
              </a:ext>
            </a:extLst>
          </p:cNvPr>
          <p:cNvSpPr/>
          <p:nvPr/>
        </p:nvSpPr>
        <p:spPr>
          <a:xfrm>
            <a:off x="10657609" y="4501546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EB66C0-8E32-4F1E-9F0C-572FA4E46EC9}"/>
              </a:ext>
            </a:extLst>
          </p:cNvPr>
          <p:cNvSpPr txBox="1"/>
          <p:nvPr/>
        </p:nvSpPr>
        <p:spPr>
          <a:xfrm>
            <a:off x="7058164" y="5739840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45F831-CBE4-47BE-99A3-4570B766F3F7}"/>
              </a:ext>
            </a:extLst>
          </p:cNvPr>
          <p:cNvSpPr txBox="1"/>
          <p:nvPr/>
        </p:nvSpPr>
        <p:spPr>
          <a:xfrm>
            <a:off x="10921700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CB9961-ECBA-4469-AAF6-11611CFC030B}"/>
              </a:ext>
            </a:extLst>
          </p:cNvPr>
          <p:cNvSpPr txBox="1"/>
          <p:nvPr/>
        </p:nvSpPr>
        <p:spPr>
          <a:xfrm>
            <a:off x="8821405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0C5733A-2196-47A4-AF7E-B14E64E44A4D}"/>
              </a:ext>
            </a:extLst>
          </p:cNvPr>
          <p:cNvSpPr/>
          <p:nvPr/>
        </p:nvSpPr>
        <p:spPr>
          <a:xfrm>
            <a:off x="8070912" y="5047364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57AE2D-90C6-4CF3-A1BC-FFD1B1E49D2C}"/>
              </a:ext>
            </a:extLst>
          </p:cNvPr>
          <p:cNvSpPr txBox="1"/>
          <p:nvPr/>
        </p:nvSpPr>
        <p:spPr>
          <a:xfrm>
            <a:off x="6477241" y="6134074"/>
            <a:ext cx="5436574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</a:t>
            </a:r>
            <a:r>
              <a:rPr lang="en-US" altLang="ko-KR" sz="1400" dirty="0">
                <a:solidFill>
                  <a:srgbClr val="CF381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10.9068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2F8ECC-5C1E-458B-B430-B94E5A5D9F0A}"/>
              </a:ext>
            </a:extLst>
          </p:cNvPr>
          <p:cNvCxnSpPr>
            <a:cxnSpLocks/>
          </p:cNvCxnSpPr>
          <p:nvPr/>
        </p:nvCxnSpPr>
        <p:spPr>
          <a:xfrm>
            <a:off x="393610" y="5473079"/>
            <a:ext cx="533400" cy="0"/>
          </a:xfrm>
          <a:prstGeom prst="line">
            <a:avLst/>
          </a:prstGeom>
          <a:ln w="101600">
            <a:solidFill>
              <a:srgbClr val="CF3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36485-434B-4E61-9597-30E76B625698}"/>
              </a:ext>
            </a:extLst>
          </p:cNvPr>
          <p:cNvCxnSpPr>
            <a:cxnSpLocks/>
          </p:cNvCxnSpPr>
          <p:nvPr/>
        </p:nvCxnSpPr>
        <p:spPr>
          <a:xfrm>
            <a:off x="393610" y="5789832"/>
            <a:ext cx="533400" cy="0"/>
          </a:xfrm>
          <a:prstGeom prst="line">
            <a:avLst/>
          </a:prstGeom>
          <a:ln w="101600">
            <a:solidFill>
              <a:srgbClr val="31B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9175166-F661-4D2F-9A63-5CDFBBFC2B09}"/>
              </a:ext>
            </a:extLst>
          </p:cNvPr>
          <p:cNvCxnSpPr>
            <a:cxnSpLocks/>
          </p:cNvCxnSpPr>
          <p:nvPr/>
        </p:nvCxnSpPr>
        <p:spPr>
          <a:xfrm>
            <a:off x="393610" y="6106585"/>
            <a:ext cx="533400" cy="0"/>
          </a:xfrm>
          <a:prstGeom prst="line">
            <a:avLst/>
          </a:prstGeom>
          <a:ln w="101600">
            <a:solidFill>
              <a:srgbClr val="BBB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890205E-7BED-4B49-BD4E-ED9A4E9B5EF6}"/>
              </a:ext>
            </a:extLst>
          </p:cNvPr>
          <p:cNvCxnSpPr>
            <a:cxnSpLocks/>
          </p:cNvCxnSpPr>
          <p:nvPr/>
        </p:nvCxnSpPr>
        <p:spPr>
          <a:xfrm>
            <a:off x="393610" y="6423338"/>
            <a:ext cx="533400" cy="0"/>
          </a:xfrm>
          <a:prstGeom prst="line">
            <a:avLst/>
          </a:prstGeom>
          <a:ln w="101600">
            <a:solidFill>
              <a:srgbClr val="FF7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C72581-E5DC-41E2-9FA7-80362A1D4792}"/>
              </a:ext>
            </a:extLst>
          </p:cNvPr>
          <p:cNvSpPr txBox="1"/>
          <p:nvPr/>
        </p:nvSpPr>
        <p:spPr>
          <a:xfrm>
            <a:off x="927009" y="5317001"/>
            <a:ext cx="45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Residual / batch size=30 / train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9A031E-AFD0-4A45-B1FD-567F4081937D}"/>
              </a:ext>
            </a:extLst>
          </p:cNvPr>
          <p:cNvSpPr txBox="1"/>
          <p:nvPr/>
        </p:nvSpPr>
        <p:spPr>
          <a:xfrm>
            <a:off x="927010" y="5636526"/>
            <a:ext cx="472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Residual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05862A-1DB5-44FD-9495-25A52428D0F4}"/>
              </a:ext>
            </a:extLst>
          </p:cNvPr>
          <p:cNvSpPr txBox="1"/>
          <p:nvPr/>
        </p:nvSpPr>
        <p:spPr>
          <a:xfrm>
            <a:off x="927010" y="5945891"/>
            <a:ext cx="451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Plain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496D25-2D7E-418D-815B-8017B4C181AA}"/>
              </a:ext>
            </a:extLst>
          </p:cNvPr>
          <p:cNvSpPr txBox="1"/>
          <p:nvPr/>
        </p:nvSpPr>
        <p:spPr>
          <a:xfrm>
            <a:off x="927010" y="6270496"/>
            <a:ext cx="486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Plain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B78B29-AD62-4B03-ADAC-5B1C95CC4F95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#1. – BN + </a:t>
            </a:r>
            <a:r>
              <a:rPr lang="en-US" altLang="ko-KR" sz="2800" b="1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+ L1 </a:t>
            </a:r>
            <a:r>
              <a:rPr lang="en-US" altLang="ko-KR" sz="20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(+MS-SSIM Loss) 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E788B-77AE-4197-944D-84BE15E45E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2" y="1704314"/>
            <a:ext cx="4774399" cy="3382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5F77AC2-D211-4FD0-BBEA-4CCFB4F1446B}"/>
              </a:ext>
            </a:extLst>
          </p:cNvPr>
          <p:cNvSpPr/>
          <p:nvPr/>
        </p:nvSpPr>
        <p:spPr>
          <a:xfrm>
            <a:off x="4647939" y="1819525"/>
            <a:ext cx="1800962" cy="1772544"/>
          </a:xfrm>
          <a:prstGeom prst="ellipse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7B0F8CA-5C16-4A99-A5A3-F76E7E2A1AB3}"/>
              </a:ext>
            </a:extLst>
          </p:cNvPr>
          <p:cNvSpPr/>
          <p:nvPr/>
        </p:nvSpPr>
        <p:spPr>
          <a:xfrm>
            <a:off x="4242931" y="3917446"/>
            <a:ext cx="736135" cy="68923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EA7A6FD-C91D-47DC-8178-1DAE8E62D41C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flipV="1">
            <a:off x="4350735" y="2705797"/>
            <a:ext cx="297204" cy="1312585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7E4D23-423A-461E-BB18-C2A229593594}"/>
              </a:ext>
            </a:extLst>
          </p:cNvPr>
          <p:cNvCxnSpPr>
            <a:cxnSpLocks/>
            <a:stCxn id="17" idx="5"/>
            <a:endCxn id="16" idx="5"/>
          </p:cNvCxnSpPr>
          <p:nvPr/>
        </p:nvCxnSpPr>
        <p:spPr>
          <a:xfrm flipV="1">
            <a:off x="4871262" y="3332486"/>
            <a:ext cx="1313894" cy="1173255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8F0879F-7A84-4F0C-9A44-5C2F004880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5" t="21825" r="12571" b="5644"/>
          <a:stretch/>
        </p:blipFill>
        <p:spPr>
          <a:xfrm>
            <a:off x="5214686" y="1990728"/>
            <a:ext cx="620190" cy="1482838"/>
          </a:xfrm>
          <a:prstGeom prst="rect">
            <a:avLst/>
          </a:prstGeom>
        </p:spPr>
      </p:pic>
      <p:pic>
        <p:nvPicPr>
          <p:cNvPr id="32" name="그림 31" descr="텍스트, 실외, 서핑, 사람들이(가) 표시된 사진&#10;&#10;자동 생성된 설명">
            <a:extLst>
              <a:ext uri="{FF2B5EF4-FFF2-40B4-BE49-F238E27FC236}">
                <a16:creationId xmlns:a16="http://schemas.microsoft.com/office/drawing/2014/main" id="{61217F93-08CF-4484-9BAA-943CD2059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32" y="2236278"/>
            <a:ext cx="1079030" cy="1079030"/>
          </a:xfrm>
          <a:prstGeom prst="rect">
            <a:avLst/>
          </a:prstGeom>
        </p:spPr>
      </p:pic>
      <p:pic>
        <p:nvPicPr>
          <p:cNvPr id="40" name="그림 39" descr="실외, 사람들, 군중, 그룹이(가) 표시된 사진&#10;&#10;자동 생성된 설명">
            <a:extLst>
              <a:ext uri="{FF2B5EF4-FFF2-40B4-BE49-F238E27FC236}">
                <a16:creationId xmlns:a16="http://schemas.microsoft.com/office/drawing/2014/main" id="{F07BB30B-937C-4467-BBBF-0625392CC9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60" y="2215194"/>
            <a:ext cx="1079030" cy="1079030"/>
          </a:xfrm>
          <a:prstGeom prst="rect">
            <a:avLst/>
          </a:prstGeom>
        </p:spPr>
      </p:pic>
      <p:pic>
        <p:nvPicPr>
          <p:cNvPr id="52" name="그림 51" descr="실외, 해변, 사람들, 걷기이(가) 표시된 사진&#10;&#10;자동 생성된 설명">
            <a:extLst>
              <a:ext uri="{FF2B5EF4-FFF2-40B4-BE49-F238E27FC236}">
                <a16:creationId xmlns:a16="http://schemas.microsoft.com/office/drawing/2014/main" id="{C4FB9EE2-AF6F-43A4-B0C2-539DDF004B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13" y="2230422"/>
            <a:ext cx="1079030" cy="1079030"/>
          </a:xfrm>
          <a:prstGeom prst="rect">
            <a:avLst/>
          </a:prstGeom>
        </p:spPr>
      </p:pic>
      <p:pic>
        <p:nvPicPr>
          <p:cNvPr id="59" name="그림 58" descr="숲, 숲이우거진이(가) 표시된 사진&#10;&#10;자동 생성된 설명">
            <a:extLst>
              <a:ext uri="{FF2B5EF4-FFF2-40B4-BE49-F238E27FC236}">
                <a16:creationId xmlns:a16="http://schemas.microsoft.com/office/drawing/2014/main" id="{17FCAA95-E973-42E1-A4D2-27CC1832A0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26" y="4614715"/>
            <a:ext cx="1065536" cy="1065536"/>
          </a:xfrm>
          <a:prstGeom prst="rect">
            <a:avLst/>
          </a:prstGeom>
        </p:spPr>
      </p:pic>
      <p:pic>
        <p:nvPicPr>
          <p:cNvPr id="61" name="그림 60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3ECB33CB-B65E-4A47-B934-A484C21C0D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51" y="4606598"/>
            <a:ext cx="1065536" cy="1065536"/>
          </a:xfrm>
          <a:prstGeom prst="rect">
            <a:avLst/>
          </a:prstGeom>
        </p:spPr>
      </p:pic>
      <p:pic>
        <p:nvPicPr>
          <p:cNvPr id="63" name="그림 62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826DB928-36CF-48C0-89C1-0EA90A9E15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856" y="4602426"/>
            <a:ext cx="1065536" cy="10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Plain/Residual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#Plain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#Residual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pic>
        <p:nvPicPr>
          <p:cNvPr id="19" name="그림 18" descr="실외, 사람들, 군중, 그룹이(가) 표시된 사진&#10;&#10;자동 생성된 설명">
            <a:extLst>
              <a:ext uri="{FF2B5EF4-FFF2-40B4-BE49-F238E27FC236}">
                <a16:creationId xmlns:a16="http://schemas.microsoft.com/office/drawing/2014/main" id="{BDB708C4-BC8D-40B7-A9D0-F6D8568DB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15" y="2493166"/>
            <a:ext cx="2690961" cy="2690961"/>
          </a:xfrm>
          <a:prstGeom prst="rect">
            <a:avLst/>
          </a:prstGeom>
        </p:spPr>
      </p:pic>
      <p:pic>
        <p:nvPicPr>
          <p:cNvPr id="20" name="그림 19" descr="실외, 해변, 사람들, 걷기이(가) 표시된 사진&#10;&#10;자동 생성된 설명">
            <a:extLst>
              <a:ext uri="{FF2B5EF4-FFF2-40B4-BE49-F238E27FC236}">
                <a16:creationId xmlns:a16="http://schemas.microsoft.com/office/drawing/2014/main" id="{3887F7D1-EE45-4091-B6A1-BE45549B7C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4" y="2479343"/>
            <a:ext cx="2690961" cy="2690961"/>
          </a:xfrm>
          <a:prstGeom prst="rect">
            <a:avLst/>
          </a:prstGeom>
        </p:spPr>
      </p:pic>
      <p:pic>
        <p:nvPicPr>
          <p:cNvPr id="21" name="그림 20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B90F65EA-9B39-4DC4-B648-D01466F848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90" y="2479343"/>
            <a:ext cx="2657309" cy="2657309"/>
          </a:xfrm>
          <a:prstGeom prst="rect">
            <a:avLst/>
          </a:prstGeom>
        </p:spPr>
      </p:pic>
      <p:pic>
        <p:nvPicPr>
          <p:cNvPr id="22" name="그림 21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C1A05F43-C4E5-47AC-A67B-4D1B13654A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1" y="2479343"/>
            <a:ext cx="2657309" cy="265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3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3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Plain/Residual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#Plain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6ED7A-5A70-4041-8EBF-B40D31043D08}"/>
              </a:ext>
            </a:extLst>
          </p:cNvPr>
          <p:cNvSpPr txBox="1"/>
          <p:nvPr/>
        </p:nvSpPr>
        <p:spPr>
          <a:xfrm>
            <a:off x="6519372" y="408117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#Residual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FB987B-4C7F-4D68-82A3-55FE8B338DC0}"/>
              </a:ext>
            </a:extLst>
          </p:cNvPr>
          <p:cNvSpPr/>
          <p:nvPr/>
        </p:nvSpPr>
        <p:spPr>
          <a:xfrm>
            <a:off x="6731544" y="2121638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2F3611-1D7D-499B-B88E-DC7D6C947226}"/>
              </a:ext>
            </a:extLst>
          </p:cNvPr>
          <p:cNvSpPr/>
          <p:nvPr/>
        </p:nvSpPr>
        <p:spPr>
          <a:xfrm>
            <a:off x="8561038" y="2111189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303EA3-3963-4868-BDB7-2120016C7441}"/>
              </a:ext>
            </a:extLst>
          </p:cNvPr>
          <p:cNvSpPr/>
          <p:nvPr/>
        </p:nvSpPr>
        <p:spPr>
          <a:xfrm>
            <a:off x="10643972" y="2117980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128E8-0DB3-4B86-8EA9-17F00F089A1E}"/>
              </a:ext>
            </a:extLst>
          </p:cNvPr>
          <p:cNvSpPr txBox="1"/>
          <p:nvPr/>
        </p:nvSpPr>
        <p:spPr>
          <a:xfrm>
            <a:off x="7044527" y="3356274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4280-4522-4114-A607-40CEFA0DD960}"/>
              </a:ext>
            </a:extLst>
          </p:cNvPr>
          <p:cNvSpPr txBox="1"/>
          <p:nvPr/>
        </p:nvSpPr>
        <p:spPr>
          <a:xfrm>
            <a:off x="10908063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0A019-4FDB-450C-A3DA-958AEC02BFCE}"/>
              </a:ext>
            </a:extLst>
          </p:cNvPr>
          <p:cNvSpPr txBox="1"/>
          <p:nvPr/>
        </p:nvSpPr>
        <p:spPr>
          <a:xfrm>
            <a:off x="8807768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33F7434-1B9C-45CF-9192-74B7FEED96B5}"/>
              </a:ext>
            </a:extLst>
          </p:cNvPr>
          <p:cNvSpPr/>
          <p:nvPr/>
        </p:nvSpPr>
        <p:spPr>
          <a:xfrm>
            <a:off x="8057275" y="2663798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6592562" y="3591812"/>
            <a:ext cx="5205932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Loss: 0.0036, Accuracy: 0.9964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E3DA82-65F2-4456-9F20-A1614710EBD3}"/>
              </a:ext>
            </a:extLst>
          </p:cNvPr>
          <p:cNvSpPr/>
          <p:nvPr/>
        </p:nvSpPr>
        <p:spPr>
          <a:xfrm>
            <a:off x="6745181" y="4505204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7CDD69-E147-4F54-8C7E-4ADFCEBD2E5C}"/>
              </a:ext>
            </a:extLst>
          </p:cNvPr>
          <p:cNvSpPr/>
          <p:nvPr/>
        </p:nvSpPr>
        <p:spPr>
          <a:xfrm>
            <a:off x="8574675" y="4494755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C2D80-070D-4330-9038-B56B235A7912}"/>
              </a:ext>
            </a:extLst>
          </p:cNvPr>
          <p:cNvSpPr/>
          <p:nvPr/>
        </p:nvSpPr>
        <p:spPr>
          <a:xfrm>
            <a:off x="10657609" y="4501546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EB66C0-8E32-4F1E-9F0C-572FA4E46EC9}"/>
              </a:ext>
            </a:extLst>
          </p:cNvPr>
          <p:cNvSpPr txBox="1"/>
          <p:nvPr/>
        </p:nvSpPr>
        <p:spPr>
          <a:xfrm>
            <a:off x="7058164" y="5739840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45F831-CBE4-47BE-99A3-4570B766F3F7}"/>
              </a:ext>
            </a:extLst>
          </p:cNvPr>
          <p:cNvSpPr txBox="1"/>
          <p:nvPr/>
        </p:nvSpPr>
        <p:spPr>
          <a:xfrm>
            <a:off x="10921700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CB9961-ECBA-4469-AAF6-11611CFC030B}"/>
              </a:ext>
            </a:extLst>
          </p:cNvPr>
          <p:cNvSpPr txBox="1"/>
          <p:nvPr/>
        </p:nvSpPr>
        <p:spPr>
          <a:xfrm>
            <a:off x="8821405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0C5733A-2196-47A4-AF7E-B14E64E44A4D}"/>
              </a:ext>
            </a:extLst>
          </p:cNvPr>
          <p:cNvSpPr/>
          <p:nvPr/>
        </p:nvSpPr>
        <p:spPr>
          <a:xfrm>
            <a:off x="8070912" y="5047364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57AE2D-90C6-4CF3-A1BC-FFD1B1E49D2C}"/>
              </a:ext>
            </a:extLst>
          </p:cNvPr>
          <p:cNvSpPr txBox="1"/>
          <p:nvPr/>
        </p:nvSpPr>
        <p:spPr>
          <a:xfrm>
            <a:off x="6477241" y="6134074"/>
            <a:ext cx="5436574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</a:t>
            </a:r>
            <a:r>
              <a:rPr lang="en-US" altLang="ko-KR" sz="1400" dirty="0">
                <a:solidFill>
                  <a:srgbClr val="FF7043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0.0034, Accuracy: 0.9966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2F8ECC-5C1E-458B-B430-B94E5A5D9F0A}"/>
              </a:ext>
            </a:extLst>
          </p:cNvPr>
          <p:cNvCxnSpPr>
            <a:cxnSpLocks/>
          </p:cNvCxnSpPr>
          <p:nvPr/>
        </p:nvCxnSpPr>
        <p:spPr>
          <a:xfrm>
            <a:off x="393610" y="5473079"/>
            <a:ext cx="533400" cy="0"/>
          </a:xfrm>
          <a:prstGeom prst="line">
            <a:avLst/>
          </a:prstGeom>
          <a:ln w="101600">
            <a:solidFill>
              <a:srgbClr val="FF7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36485-434B-4E61-9597-30E76B625698}"/>
              </a:ext>
            </a:extLst>
          </p:cNvPr>
          <p:cNvCxnSpPr>
            <a:cxnSpLocks/>
          </p:cNvCxnSpPr>
          <p:nvPr/>
        </p:nvCxnSpPr>
        <p:spPr>
          <a:xfrm>
            <a:off x="393610" y="5789832"/>
            <a:ext cx="533400" cy="0"/>
          </a:xfrm>
          <a:prstGeom prst="line">
            <a:avLst/>
          </a:prstGeom>
          <a:ln w="101600">
            <a:solidFill>
              <a:srgbClr val="007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9175166-F661-4D2F-9A63-5CDFBBFC2B09}"/>
              </a:ext>
            </a:extLst>
          </p:cNvPr>
          <p:cNvCxnSpPr>
            <a:cxnSpLocks/>
          </p:cNvCxnSpPr>
          <p:nvPr/>
        </p:nvCxnSpPr>
        <p:spPr>
          <a:xfrm>
            <a:off x="393610" y="6106585"/>
            <a:ext cx="533400" cy="0"/>
          </a:xfrm>
          <a:prstGeom prst="line">
            <a:avLst/>
          </a:prstGeom>
          <a:ln w="101600">
            <a:solidFill>
              <a:srgbClr val="33B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890205E-7BED-4B49-BD4E-ED9A4E9B5EF6}"/>
              </a:ext>
            </a:extLst>
          </p:cNvPr>
          <p:cNvCxnSpPr>
            <a:cxnSpLocks/>
          </p:cNvCxnSpPr>
          <p:nvPr/>
        </p:nvCxnSpPr>
        <p:spPr>
          <a:xfrm>
            <a:off x="393610" y="6423338"/>
            <a:ext cx="533400" cy="0"/>
          </a:xfrm>
          <a:prstGeom prst="line">
            <a:avLst/>
          </a:prstGeom>
          <a:ln w="101600">
            <a:solidFill>
              <a:srgbClr val="EE3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C72581-E5DC-41E2-9FA7-80362A1D4792}"/>
              </a:ext>
            </a:extLst>
          </p:cNvPr>
          <p:cNvSpPr txBox="1"/>
          <p:nvPr/>
        </p:nvSpPr>
        <p:spPr>
          <a:xfrm>
            <a:off x="927009" y="5317001"/>
            <a:ext cx="45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Residual / batch size=30 / train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9A031E-AFD0-4A45-B1FD-567F4081937D}"/>
              </a:ext>
            </a:extLst>
          </p:cNvPr>
          <p:cNvSpPr txBox="1"/>
          <p:nvPr/>
        </p:nvSpPr>
        <p:spPr>
          <a:xfrm>
            <a:off x="927010" y="5636526"/>
            <a:ext cx="472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Residual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05862A-1DB5-44FD-9495-25A52428D0F4}"/>
              </a:ext>
            </a:extLst>
          </p:cNvPr>
          <p:cNvSpPr txBox="1"/>
          <p:nvPr/>
        </p:nvSpPr>
        <p:spPr>
          <a:xfrm>
            <a:off x="927010" y="5945891"/>
            <a:ext cx="451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Plain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496D25-2D7E-418D-815B-8017B4C181AA}"/>
              </a:ext>
            </a:extLst>
          </p:cNvPr>
          <p:cNvSpPr txBox="1"/>
          <p:nvPr/>
        </p:nvSpPr>
        <p:spPr>
          <a:xfrm>
            <a:off x="927010" y="6270496"/>
            <a:ext cx="486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Plain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B78B29-AD62-4B03-ADAC-5B1C95CC4F95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#2. – BN + </a:t>
            </a:r>
            <a:r>
              <a:rPr lang="en-US" altLang="ko-KR" sz="2800" b="1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+ L2 loss</a:t>
            </a:r>
            <a:r>
              <a:rPr lang="en-US" altLang="ko-KR" sz="20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97D41A-637B-43C0-A29F-8D2C1B305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9" y="1723093"/>
            <a:ext cx="4752150" cy="3307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5F77AC2-D211-4FD0-BBEA-4CCFB4F1446B}"/>
              </a:ext>
            </a:extLst>
          </p:cNvPr>
          <p:cNvSpPr/>
          <p:nvPr/>
        </p:nvSpPr>
        <p:spPr>
          <a:xfrm>
            <a:off x="4647939" y="1819525"/>
            <a:ext cx="1800962" cy="1772544"/>
          </a:xfrm>
          <a:prstGeom prst="ellipse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7B0F8CA-5C16-4A99-A5A3-F76E7E2A1AB3}"/>
              </a:ext>
            </a:extLst>
          </p:cNvPr>
          <p:cNvSpPr/>
          <p:nvPr/>
        </p:nvSpPr>
        <p:spPr>
          <a:xfrm>
            <a:off x="4349156" y="4029287"/>
            <a:ext cx="597566" cy="57739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EA7A6FD-C91D-47DC-8178-1DAE8E62D41C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flipV="1">
            <a:off x="4436668" y="2705797"/>
            <a:ext cx="211271" cy="1408047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7E4D23-423A-461E-BB18-C2A229593594}"/>
              </a:ext>
            </a:extLst>
          </p:cNvPr>
          <p:cNvCxnSpPr>
            <a:cxnSpLocks/>
            <a:stCxn id="17" idx="5"/>
            <a:endCxn id="16" idx="5"/>
          </p:cNvCxnSpPr>
          <p:nvPr/>
        </p:nvCxnSpPr>
        <p:spPr>
          <a:xfrm flipV="1">
            <a:off x="4859210" y="3332486"/>
            <a:ext cx="1325946" cy="1189634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A1CF3C6-99FB-4391-8A77-CD92F5C6AB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8" t="41497" r="6469" b="17571"/>
          <a:stretch/>
        </p:blipFill>
        <p:spPr>
          <a:xfrm>
            <a:off x="5000978" y="2131679"/>
            <a:ext cx="1156378" cy="1102564"/>
          </a:xfrm>
          <a:prstGeom prst="rect">
            <a:avLst/>
          </a:prstGeom>
        </p:spPr>
      </p:pic>
      <p:pic>
        <p:nvPicPr>
          <p:cNvPr id="25" name="그림 24" descr="실내이(가) 표시된 사진&#10;&#10;자동 생성된 설명">
            <a:extLst>
              <a:ext uri="{FF2B5EF4-FFF2-40B4-BE49-F238E27FC236}">
                <a16:creationId xmlns:a16="http://schemas.microsoft.com/office/drawing/2014/main" id="{E53BDC0A-CAA3-4FF6-BED1-00E28815A9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69" y="2232626"/>
            <a:ext cx="1079030" cy="1079030"/>
          </a:xfrm>
          <a:prstGeom prst="rect">
            <a:avLst/>
          </a:prstGeom>
        </p:spPr>
      </p:pic>
      <p:pic>
        <p:nvPicPr>
          <p:cNvPr id="27" name="그림 26" descr="자연, 모래언덕이(가) 표시된 사진&#10;&#10;자동 생성된 설명">
            <a:extLst>
              <a:ext uri="{FF2B5EF4-FFF2-40B4-BE49-F238E27FC236}">
                <a16:creationId xmlns:a16="http://schemas.microsoft.com/office/drawing/2014/main" id="{98BFA692-10D7-4755-BBB4-699346DAC5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31" y="2210444"/>
            <a:ext cx="1079030" cy="1079030"/>
          </a:xfrm>
          <a:prstGeom prst="rect">
            <a:avLst/>
          </a:prstGeom>
        </p:spPr>
      </p:pic>
      <p:pic>
        <p:nvPicPr>
          <p:cNvPr id="30" name="그림 29" descr="자연, 바위, 해안, 모래언덕이(가) 표시된 사진&#10;&#10;자동 생성된 설명">
            <a:extLst>
              <a:ext uri="{FF2B5EF4-FFF2-40B4-BE49-F238E27FC236}">
                <a16:creationId xmlns:a16="http://schemas.microsoft.com/office/drawing/2014/main" id="{29668AF8-25A9-4458-BFD0-63929B450B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13" y="2232626"/>
            <a:ext cx="1079030" cy="1079030"/>
          </a:xfrm>
          <a:prstGeom prst="rect">
            <a:avLst/>
          </a:prstGeom>
        </p:spPr>
      </p:pic>
      <p:pic>
        <p:nvPicPr>
          <p:cNvPr id="33" name="그림 32" descr="실외, 포유류이(가) 표시된 사진&#10;&#10;자동 생성된 설명">
            <a:extLst>
              <a:ext uri="{FF2B5EF4-FFF2-40B4-BE49-F238E27FC236}">
                <a16:creationId xmlns:a16="http://schemas.microsoft.com/office/drawing/2014/main" id="{B9D4EAFE-9C5B-41FC-80A0-B131B7B38C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79" y="4594557"/>
            <a:ext cx="1065536" cy="1065536"/>
          </a:xfrm>
          <a:prstGeom prst="rect">
            <a:avLst/>
          </a:prstGeom>
        </p:spPr>
      </p:pic>
      <p:pic>
        <p:nvPicPr>
          <p:cNvPr id="44" name="그림 43" descr="나무, 실외, 하늘, 식물이(가) 표시된 사진&#10;&#10;자동 생성된 설명">
            <a:extLst>
              <a:ext uri="{FF2B5EF4-FFF2-40B4-BE49-F238E27FC236}">
                <a16:creationId xmlns:a16="http://schemas.microsoft.com/office/drawing/2014/main" id="{E5AE1001-7980-4461-962B-5A449993B6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881" y="4606598"/>
            <a:ext cx="1065536" cy="1065536"/>
          </a:xfrm>
          <a:prstGeom prst="rect">
            <a:avLst/>
          </a:prstGeom>
        </p:spPr>
      </p:pic>
      <p:pic>
        <p:nvPicPr>
          <p:cNvPr id="50" name="그림 49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42452442-2C29-4DDC-9FA0-D8D175627A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13" y="4616779"/>
            <a:ext cx="1065536" cy="10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5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Plain/Residual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#Plain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#Residual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pic>
        <p:nvPicPr>
          <p:cNvPr id="23" name="그림 22" descr="자연, 모래언덕이(가) 표시된 사진&#10;&#10;자동 생성된 설명">
            <a:extLst>
              <a:ext uri="{FF2B5EF4-FFF2-40B4-BE49-F238E27FC236}">
                <a16:creationId xmlns:a16="http://schemas.microsoft.com/office/drawing/2014/main" id="{A463A328-72EC-4397-8C9B-2994F720D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51" y="2506995"/>
            <a:ext cx="2690960" cy="2690960"/>
          </a:xfrm>
          <a:prstGeom prst="rect">
            <a:avLst/>
          </a:prstGeom>
        </p:spPr>
      </p:pic>
      <p:pic>
        <p:nvPicPr>
          <p:cNvPr id="24" name="그림 23" descr="자연, 바위, 해안, 모래언덕이(가) 표시된 사진&#10;&#10;자동 생성된 설명">
            <a:extLst>
              <a:ext uri="{FF2B5EF4-FFF2-40B4-BE49-F238E27FC236}">
                <a16:creationId xmlns:a16="http://schemas.microsoft.com/office/drawing/2014/main" id="{2070B9CE-5B81-48D0-A0D6-48635BEEB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1" y="2486916"/>
            <a:ext cx="2690960" cy="2690960"/>
          </a:xfrm>
          <a:prstGeom prst="rect">
            <a:avLst/>
          </a:prstGeom>
        </p:spPr>
      </p:pic>
      <p:pic>
        <p:nvPicPr>
          <p:cNvPr id="25" name="그림 24" descr="나무, 실외, 하늘, 식물이(가) 표시된 사진&#10;&#10;자동 생성된 설명">
            <a:extLst>
              <a:ext uri="{FF2B5EF4-FFF2-40B4-BE49-F238E27FC236}">
                <a16:creationId xmlns:a16="http://schemas.microsoft.com/office/drawing/2014/main" id="{8150C355-D730-4439-A949-6CD2886BD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22" y="2496170"/>
            <a:ext cx="2657308" cy="2657308"/>
          </a:xfrm>
          <a:prstGeom prst="rect">
            <a:avLst/>
          </a:prstGeom>
        </p:spPr>
      </p:pic>
      <p:pic>
        <p:nvPicPr>
          <p:cNvPr id="26" name="그림 25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81A4BC76-FB8B-42F5-A9D3-52DA477E7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488287"/>
            <a:ext cx="2657308" cy="26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97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3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3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Normalization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2A921-58EE-43A9-977E-412F3C89233D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#1. – </a:t>
            </a:r>
            <a:r>
              <a:rPr lang="en-US" altLang="ko-KR" sz="2800" b="1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+ Residual + L1 </a:t>
            </a:r>
            <a:r>
              <a:rPr lang="en-US" altLang="ko-KR" sz="20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(+MS-SSIM Loss) 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#Batch Normalization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6ED7A-5A70-4041-8EBF-B40D31043D08}"/>
              </a:ext>
            </a:extLst>
          </p:cNvPr>
          <p:cNvSpPr txBox="1"/>
          <p:nvPr/>
        </p:nvSpPr>
        <p:spPr>
          <a:xfrm>
            <a:off x="6519372" y="408117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#Instance Normalization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44A8EE-F14C-49C6-9CAC-06261211B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7" y="1602814"/>
            <a:ext cx="4808622" cy="3473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5F77AC2-D211-4FD0-BBEA-4CCFB4F1446B}"/>
              </a:ext>
            </a:extLst>
          </p:cNvPr>
          <p:cNvSpPr/>
          <p:nvPr/>
        </p:nvSpPr>
        <p:spPr>
          <a:xfrm>
            <a:off x="4750358" y="1761753"/>
            <a:ext cx="1800962" cy="1772544"/>
          </a:xfrm>
          <a:prstGeom prst="ellipse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CBA0CA-316A-4D3B-A63C-B3E7709802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8" t="26985" r="8949" b="21349"/>
          <a:stretch/>
        </p:blipFill>
        <p:spPr>
          <a:xfrm>
            <a:off x="5150319" y="2082400"/>
            <a:ext cx="1080927" cy="120323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7B0F8CA-5C16-4A99-A5A3-F76E7E2A1AB3}"/>
              </a:ext>
            </a:extLst>
          </p:cNvPr>
          <p:cNvSpPr/>
          <p:nvPr/>
        </p:nvSpPr>
        <p:spPr>
          <a:xfrm>
            <a:off x="4308624" y="4060447"/>
            <a:ext cx="569398" cy="5222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EA7A6FD-C91D-47DC-8178-1DAE8E62D41C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flipV="1">
            <a:off x="4392010" y="2648025"/>
            <a:ext cx="358348" cy="1488905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7E4D23-423A-461E-BB18-C2A229593594}"/>
              </a:ext>
            </a:extLst>
          </p:cNvPr>
          <p:cNvCxnSpPr>
            <a:cxnSpLocks/>
            <a:stCxn id="17" idx="5"/>
            <a:endCxn id="16" idx="5"/>
          </p:cNvCxnSpPr>
          <p:nvPr/>
        </p:nvCxnSpPr>
        <p:spPr>
          <a:xfrm flipV="1">
            <a:off x="4794636" y="3274714"/>
            <a:ext cx="1492939" cy="1231512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FB987B-4C7F-4D68-82A3-55FE8B338DC0}"/>
              </a:ext>
            </a:extLst>
          </p:cNvPr>
          <p:cNvSpPr/>
          <p:nvPr/>
        </p:nvSpPr>
        <p:spPr>
          <a:xfrm>
            <a:off x="6731544" y="2121638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2F3611-1D7D-499B-B88E-DC7D6C947226}"/>
              </a:ext>
            </a:extLst>
          </p:cNvPr>
          <p:cNvSpPr/>
          <p:nvPr/>
        </p:nvSpPr>
        <p:spPr>
          <a:xfrm>
            <a:off x="8561038" y="2111189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303EA3-3963-4868-BDB7-2120016C7441}"/>
              </a:ext>
            </a:extLst>
          </p:cNvPr>
          <p:cNvSpPr/>
          <p:nvPr/>
        </p:nvSpPr>
        <p:spPr>
          <a:xfrm>
            <a:off x="10643972" y="2117980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숲, 숲이우거진이(가) 표시된 사진&#10;&#10;자동 생성된 설명">
            <a:extLst>
              <a:ext uri="{FF2B5EF4-FFF2-40B4-BE49-F238E27FC236}">
                <a16:creationId xmlns:a16="http://schemas.microsoft.com/office/drawing/2014/main" id="{6E993766-7384-4DFC-8667-2CE3637091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44" y="2187213"/>
            <a:ext cx="1065233" cy="1065233"/>
          </a:xfrm>
          <a:prstGeom prst="rect">
            <a:avLst/>
          </a:prstGeom>
        </p:spPr>
      </p:pic>
      <p:pic>
        <p:nvPicPr>
          <p:cNvPr id="31" name="그림 30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85D850CC-E28E-4DFB-B220-1F66085BC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458" y="2185117"/>
            <a:ext cx="1065233" cy="1065233"/>
          </a:xfrm>
          <a:prstGeom prst="rect">
            <a:avLst/>
          </a:prstGeom>
        </p:spPr>
      </p:pic>
      <p:pic>
        <p:nvPicPr>
          <p:cNvPr id="33" name="그림 32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E24D70B9-933B-46E2-8200-4D54E6F51C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525" y="2185117"/>
            <a:ext cx="1065233" cy="10652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1128E8-0DB3-4B86-8EA9-17F00F089A1E}"/>
              </a:ext>
            </a:extLst>
          </p:cNvPr>
          <p:cNvSpPr txBox="1"/>
          <p:nvPr/>
        </p:nvSpPr>
        <p:spPr>
          <a:xfrm>
            <a:off x="7044527" y="3356274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4280-4522-4114-A607-40CEFA0DD960}"/>
              </a:ext>
            </a:extLst>
          </p:cNvPr>
          <p:cNvSpPr txBox="1"/>
          <p:nvPr/>
        </p:nvSpPr>
        <p:spPr>
          <a:xfrm>
            <a:off x="10908063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0A019-4FDB-450C-A3DA-958AEC02BFCE}"/>
              </a:ext>
            </a:extLst>
          </p:cNvPr>
          <p:cNvSpPr txBox="1"/>
          <p:nvPr/>
        </p:nvSpPr>
        <p:spPr>
          <a:xfrm>
            <a:off x="8807768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33F7434-1B9C-45CF-9192-74B7FEED96B5}"/>
              </a:ext>
            </a:extLst>
          </p:cNvPr>
          <p:cNvSpPr/>
          <p:nvPr/>
        </p:nvSpPr>
        <p:spPr>
          <a:xfrm>
            <a:off x="8038225" y="2663798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7837103" y="3591812"/>
            <a:ext cx="2716850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</a:t>
            </a:r>
            <a:r>
              <a:rPr lang="en-US" altLang="ko-KR" sz="1400" dirty="0">
                <a:solidFill>
                  <a:srgbClr val="C9250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10.8989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E3DA82-65F2-4456-9F20-A1614710EBD3}"/>
              </a:ext>
            </a:extLst>
          </p:cNvPr>
          <p:cNvSpPr/>
          <p:nvPr/>
        </p:nvSpPr>
        <p:spPr>
          <a:xfrm>
            <a:off x="6745181" y="4505204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7CDD69-E147-4F54-8C7E-4ADFCEBD2E5C}"/>
              </a:ext>
            </a:extLst>
          </p:cNvPr>
          <p:cNvSpPr/>
          <p:nvPr/>
        </p:nvSpPr>
        <p:spPr>
          <a:xfrm>
            <a:off x="8574675" y="4494755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C2D80-070D-4330-9038-B56B235A7912}"/>
              </a:ext>
            </a:extLst>
          </p:cNvPr>
          <p:cNvSpPr/>
          <p:nvPr/>
        </p:nvSpPr>
        <p:spPr>
          <a:xfrm>
            <a:off x="10657609" y="4501546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EB66C0-8E32-4F1E-9F0C-572FA4E46EC9}"/>
              </a:ext>
            </a:extLst>
          </p:cNvPr>
          <p:cNvSpPr txBox="1"/>
          <p:nvPr/>
        </p:nvSpPr>
        <p:spPr>
          <a:xfrm>
            <a:off x="7058164" y="5739840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45F831-CBE4-47BE-99A3-4570B766F3F7}"/>
              </a:ext>
            </a:extLst>
          </p:cNvPr>
          <p:cNvSpPr txBox="1"/>
          <p:nvPr/>
        </p:nvSpPr>
        <p:spPr>
          <a:xfrm>
            <a:off x="10921700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CB9961-ECBA-4469-AAF6-11611CFC030B}"/>
              </a:ext>
            </a:extLst>
          </p:cNvPr>
          <p:cNvSpPr txBox="1"/>
          <p:nvPr/>
        </p:nvSpPr>
        <p:spPr>
          <a:xfrm>
            <a:off x="8821405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0C5733A-2196-47A4-AF7E-B14E64E44A4D}"/>
              </a:ext>
            </a:extLst>
          </p:cNvPr>
          <p:cNvSpPr/>
          <p:nvPr/>
        </p:nvSpPr>
        <p:spPr>
          <a:xfrm>
            <a:off x="8051862" y="5047364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57AE2D-90C6-4CF3-A1BC-FFD1B1E49D2C}"/>
              </a:ext>
            </a:extLst>
          </p:cNvPr>
          <p:cNvSpPr txBox="1"/>
          <p:nvPr/>
        </p:nvSpPr>
        <p:spPr>
          <a:xfrm>
            <a:off x="7837103" y="6134074"/>
            <a:ext cx="2716850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Loss: 11.3469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2F8ECC-5C1E-458B-B430-B94E5A5D9F0A}"/>
              </a:ext>
            </a:extLst>
          </p:cNvPr>
          <p:cNvCxnSpPr>
            <a:cxnSpLocks/>
          </p:cNvCxnSpPr>
          <p:nvPr/>
        </p:nvCxnSpPr>
        <p:spPr>
          <a:xfrm>
            <a:off x="393610" y="5473079"/>
            <a:ext cx="533400" cy="0"/>
          </a:xfrm>
          <a:prstGeom prst="line">
            <a:avLst/>
          </a:prstGeom>
          <a:ln w="101600">
            <a:solidFill>
              <a:srgbClr val="C925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36485-434B-4E61-9597-30E76B625698}"/>
              </a:ext>
            </a:extLst>
          </p:cNvPr>
          <p:cNvCxnSpPr>
            <a:cxnSpLocks/>
          </p:cNvCxnSpPr>
          <p:nvPr/>
        </p:nvCxnSpPr>
        <p:spPr>
          <a:xfrm>
            <a:off x="393610" y="5789832"/>
            <a:ext cx="533400" cy="0"/>
          </a:xfrm>
          <a:prstGeom prst="line">
            <a:avLst/>
          </a:prstGeom>
          <a:ln w="101600">
            <a:solidFill>
              <a:srgbClr val="28B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9175166-F661-4D2F-9A63-5CDFBBFC2B09}"/>
              </a:ext>
            </a:extLst>
          </p:cNvPr>
          <p:cNvCxnSpPr>
            <a:cxnSpLocks/>
          </p:cNvCxnSpPr>
          <p:nvPr/>
        </p:nvCxnSpPr>
        <p:spPr>
          <a:xfrm>
            <a:off x="393610" y="6106585"/>
            <a:ext cx="533400" cy="0"/>
          </a:xfrm>
          <a:prstGeom prst="line">
            <a:avLst/>
          </a:prstGeom>
          <a:ln w="101600">
            <a:solidFill>
              <a:srgbClr val="FF6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890205E-7BED-4B49-BD4E-ED9A4E9B5EF6}"/>
              </a:ext>
            </a:extLst>
          </p:cNvPr>
          <p:cNvCxnSpPr>
            <a:cxnSpLocks/>
          </p:cNvCxnSpPr>
          <p:nvPr/>
        </p:nvCxnSpPr>
        <p:spPr>
          <a:xfrm>
            <a:off x="393610" y="6423338"/>
            <a:ext cx="533400" cy="0"/>
          </a:xfrm>
          <a:prstGeom prst="line">
            <a:avLst/>
          </a:prstGeom>
          <a:ln w="101600">
            <a:solidFill>
              <a:srgbClr val="007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C72581-E5DC-41E2-9FA7-80362A1D4792}"/>
              </a:ext>
            </a:extLst>
          </p:cNvPr>
          <p:cNvSpPr txBox="1"/>
          <p:nvPr/>
        </p:nvSpPr>
        <p:spPr>
          <a:xfrm>
            <a:off x="927009" y="5317001"/>
            <a:ext cx="45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normalization / batch size=30 / train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9A031E-AFD0-4A45-B1FD-567F4081937D}"/>
              </a:ext>
            </a:extLst>
          </p:cNvPr>
          <p:cNvSpPr txBox="1"/>
          <p:nvPr/>
        </p:nvSpPr>
        <p:spPr>
          <a:xfrm>
            <a:off x="927010" y="5636526"/>
            <a:ext cx="472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normalization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05862A-1DB5-44FD-9495-25A52428D0F4}"/>
              </a:ext>
            </a:extLst>
          </p:cNvPr>
          <p:cNvSpPr txBox="1"/>
          <p:nvPr/>
        </p:nvSpPr>
        <p:spPr>
          <a:xfrm>
            <a:off x="927010" y="5945891"/>
            <a:ext cx="451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Instance normalization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496D25-2D7E-418D-815B-8017B4C181AA}"/>
              </a:ext>
            </a:extLst>
          </p:cNvPr>
          <p:cNvSpPr txBox="1"/>
          <p:nvPr/>
        </p:nvSpPr>
        <p:spPr>
          <a:xfrm>
            <a:off x="927010" y="6270496"/>
            <a:ext cx="486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Instance normalization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29" name="그림 1028" descr="침대이(가) 표시된 사진&#10;&#10;자동 생성된 설명">
            <a:extLst>
              <a:ext uri="{FF2B5EF4-FFF2-40B4-BE49-F238E27FC236}">
                <a16:creationId xmlns:a16="http://schemas.microsoft.com/office/drawing/2014/main" id="{69CA6F52-F95D-47B6-9432-0ADED512A2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32" y="4589043"/>
            <a:ext cx="1050794" cy="1050794"/>
          </a:xfrm>
          <a:prstGeom prst="rect">
            <a:avLst/>
          </a:prstGeom>
        </p:spPr>
      </p:pic>
      <p:pic>
        <p:nvPicPr>
          <p:cNvPr id="1031" name="그림 1030" descr="벽, 사람, 실내, 의류이(가) 표시된 사진&#10;&#10;자동 생성된 설명">
            <a:extLst>
              <a:ext uri="{FF2B5EF4-FFF2-40B4-BE49-F238E27FC236}">
                <a16:creationId xmlns:a16="http://schemas.microsoft.com/office/drawing/2014/main" id="{5B32FA9B-38F1-4AEF-96CC-474532D69E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458" y="4612354"/>
            <a:ext cx="1059036" cy="1059036"/>
          </a:xfrm>
          <a:prstGeom prst="rect">
            <a:avLst/>
          </a:prstGeom>
        </p:spPr>
      </p:pic>
      <p:pic>
        <p:nvPicPr>
          <p:cNvPr id="1033" name="그림 1032" descr="벽, 사람이(가) 표시된 사진&#10;&#10;자동 생성된 설명">
            <a:extLst>
              <a:ext uri="{FF2B5EF4-FFF2-40B4-BE49-F238E27FC236}">
                <a16:creationId xmlns:a16="http://schemas.microsoft.com/office/drawing/2014/main" id="{9F6C6B29-5803-49E0-AD31-8F9FE2A5B7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13" y="4600381"/>
            <a:ext cx="1036145" cy="10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3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Normalization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#Batch Normalization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#Instance Normalization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pic>
        <p:nvPicPr>
          <p:cNvPr id="19" name="그림 18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735CA189-8CCD-4E53-A4B8-C67C671DF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16" y="2490169"/>
            <a:ext cx="2690960" cy="2690960"/>
          </a:xfrm>
          <a:prstGeom prst="rect">
            <a:avLst/>
          </a:prstGeom>
        </p:spPr>
      </p:pic>
      <p:pic>
        <p:nvPicPr>
          <p:cNvPr id="20" name="그림 19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4C61D470-9B92-4DE7-9F55-1A784C2AD4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9" y="2496170"/>
            <a:ext cx="2690960" cy="2690960"/>
          </a:xfrm>
          <a:prstGeom prst="rect">
            <a:avLst/>
          </a:prstGeom>
        </p:spPr>
      </p:pic>
      <p:pic>
        <p:nvPicPr>
          <p:cNvPr id="21" name="그림 20" descr="벽, 사람, 실내, 의류이(가) 표시된 사진&#10;&#10;자동 생성된 설명">
            <a:extLst>
              <a:ext uri="{FF2B5EF4-FFF2-40B4-BE49-F238E27FC236}">
                <a16:creationId xmlns:a16="http://schemas.microsoft.com/office/drawing/2014/main" id="{17EC9279-C6F4-46EE-9825-C83B4D25E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61" y="2506995"/>
            <a:ext cx="2675305" cy="2675305"/>
          </a:xfrm>
          <a:prstGeom prst="rect">
            <a:avLst/>
          </a:prstGeom>
        </p:spPr>
      </p:pic>
      <p:pic>
        <p:nvPicPr>
          <p:cNvPr id="22" name="그림 21" descr="벽, 사람이(가) 표시된 사진&#10;&#10;자동 생성된 설명">
            <a:extLst>
              <a:ext uri="{FF2B5EF4-FFF2-40B4-BE49-F238E27FC236}">
                <a16:creationId xmlns:a16="http://schemas.microsoft.com/office/drawing/2014/main" id="{58857A1A-0952-4C51-A5FB-567C48DEA4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496170"/>
            <a:ext cx="2617479" cy="26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0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0D916B71-1585-4D85-ACE9-7C78B687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41" y="293227"/>
            <a:ext cx="3572718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3826002" y="511837"/>
            <a:ext cx="4539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Edit Undo BRK" pitchFamily="2" charset="-127"/>
                <a:ea typeface="Edit Undo BRK" pitchFamily="2" charset="-127"/>
              </a:rPr>
              <a:t>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3661458" y="2016376"/>
            <a:ext cx="4869084" cy="441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103A5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Introduction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103A5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Related Work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103A5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Methods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103A5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Experiments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103A5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Conclusion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103A5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Member Role</a:t>
            </a:r>
            <a:endParaRPr lang="ko-KR" altLang="en-US" sz="2400" dirty="0">
              <a:solidFill>
                <a:srgbClr val="103A5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08A2D9C2-8082-4F78-BE69-64FA468AA0F2}"/>
              </a:ext>
            </a:extLst>
          </p:cNvPr>
          <p:cNvSpPr/>
          <p:nvPr/>
        </p:nvSpPr>
        <p:spPr>
          <a:xfrm>
            <a:off x="3001700" y="2252345"/>
            <a:ext cx="6188600" cy="4093818"/>
          </a:xfrm>
          <a:prstGeom prst="bracketPair">
            <a:avLst/>
          </a:prstGeom>
          <a:ln w="101600">
            <a:solidFill>
              <a:srgbClr val="A6D0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98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3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3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Normalization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2A921-58EE-43A9-977E-412F3C89233D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#2. – </a:t>
            </a:r>
            <a:r>
              <a:rPr lang="en-US" altLang="ko-KR" sz="2800" b="1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+ Residual + L2 loss</a:t>
            </a:r>
            <a:r>
              <a:rPr lang="en-US" altLang="ko-KR" sz="20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#Batch Normalization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6ED7A-5A70-4041-8EBF-B40D31043D08}"/>
              </a:ext>
            </a:extLst>
          </p:cNvPr>
          <p:cNvSpPr txBox="1"/>
          <p:nvPr/>
        </p:nvSpPr>
        <p:spPr>
          <a:xfrm>
            <a:off x="6519372" y="408117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#Instance Normalization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FB987B-4C7F-4D68-82A3-55FE8B338DC0}"/>
              </a:ext>
            </a:extLst>
          </p:cNvPr>
          <p:cNvSpPr/>
          <p:nvPr/>
        </p:nvSpPr>
        <p:spPr>
          <a:xfrm>
            <a:off x="6731544" y="2121638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2F3611-1D7D-499B-B88E-DC7D6C947226}"/>
              </a:ext>
            </a:extLst>
          </p:cNvPr>
          <p:cNvSpPr/>
          <p:nvPr/>
        </p:nvSpPr>
        <p:spPr>
          <a:xfrm>
            <a:off x="8561038" y="2111189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303EA3-3963-4868-BDB7-2120016C7441}"/>
              </a:ext>
            </a:extLst>
          </p:cNvPr>
          <p:cNvSpPr/>
          <p:nvPr/>
        </p:nvSpPr>
        <p:spPr>
          <a:xfrm>
            <a:off x="10643972" y="2117980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128E8-0DB3-4B86-8EA9-17F00F089A1E}"/>
              </a:ext>
            </a:extLst>
          </p:cNvPr>
          <p:cNvSpPr txBox="1"/>
          <p:nvPr/>
        </p:nvSpPr>
        <p:spPr>
          <a:xfrm>
            <a:off x="7044527" y="3356274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4280-4522-4114-A607-40CEFA0DD960}"/>
              </a:ext>
            </a:extLst>
          </p:cNvPr>
          <p:cNvSpPr txBox="1"/>
          <p:nvPr/>
        </p:nvSpPr>
        <p:spPr>
          <a:xfrm>
            <a:off x="10908063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0A019-4FDB-450C-A3DA-958AEC02BFCE}"/>
              </a:ext>
            </a:extLst>
          </p:cNvPr>
          <p:cNvSpPr txBox="1"/>
          <p:nvPr/>
        </p:nvSpPr>
        <p:spPr>
          <a:xfrm>
            <a:off x="8807768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33F7434-1B9C-45CF-9192-74B7FEED96B5}"/>
              </a:ext>
            </a:extLst>
          </p:cNvPr>
          <p:cNvSpPr/>
          <p:nvPr/>
        </p:nvSpPr>
        <p:spPr>
          <a:xfrm>
            <a:off x="8057275" y="2663798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6592562" y="3591812"/>
            <a:ext cx="5205932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Loss: 0.0034, Accuracy: 0.9966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E3DA82-65F2-4456-9F20-A1614710EBD3}"/>
              </a:ext>
            </a:extLst>
          </p:cNvPr>
          <p:cNvSpPr/>
          <p:nvPr/>
        </p:nvSpPr>
        <p:spPr>
          <a:xfrm>
            <a:off x="6745181" y="4505204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7CDD69-E147-4F54-8C7E-4ADFCEBD2E5C}"/>
              </a:ext>
            </a:extLst>
          </p:cNvPr>
          <p:cNvSpPr/>
          <p:nvPr/>
        </p:nvSpPr>
        <p:spPr>
          <a:xfrm>
            <a:off x="8574675" y="4494755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C2D80-070D-4330-9038-B56B235A7912}"/>
              </a:ext>
            </a:extLst>
          </p:cNvPr>
          <p:cNvSpPr/>
          <p:nvPr/>
        </p:nvSpPr>
        <p:spPr>
          <a:xfrm>
            <a:off x="10657609" y="4501546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EB66C0-8E32-4F1E-9F0C-572FA4E46EC9}"/>
              </a:ext>
            </a:extLst>
          </p:cNvPr>
          <p:cNvSpPr txBox="1"/>
          <p:nvPr/>
        </p:nvSpPr>
        <p:spPr>
          <a:xfrm>
            <a:off x="7058164" y="5739840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45F831-CBE4-47BE-99A3-4570B766F3F7}"/>
              </a:ext>
            </a:extLst>
          </p:cNvPr>
          <p:cNvSpPr txBox="1"/>
          <p:nvPr/>
        </p:nvSpPr>
        <p:spPr>
          <a:xfrm>
            <a:off x="10921700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CB9961-ECBA-4469-AAF6-11611CFC030B}"/>
              </a:ext>
            </a:extLst>
          </p:cNvPr>
          <p:cNvSpPr txBox="1"/>
          <p:nvPr/>
        </p:nvSpPr>
        <p:spPr>
          <a:xfrm>
            <a:off x="8821405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0C5733A-2196-47A4-AF7E-B14E64E44A4D}"/>
              </a:ext>
            </a:extLst>
          </p:cNvPr>
          <p:cNvSpPr/>
          <p:nvPr/>
        </p:nvSpPr>
        <p:spPr>
          <a:xfrm>
            <a:off x="8070912" y="5047364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57AE2D-90C6-4CF3-A1BC-FFD1B1E49D2C}"/>
              </a:ext>
            </a:extLst>
          </p:cNvPr>
          <p:cNvSpPr txBox="1"/>
          <p:nvPr/>
        </p:nvSpPr>
        <p:spPr>
          <a:xfrm>
            <a:off x="6477241" y="6134074"/>
            <a:ext cx="5436574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</a:t>
            </a:r>
            <a:r>
              <a:rPr lang="en-US" altLang="ko-KR" sz="1400" dirty="0">
                <a:solidFill>
                  <a:srgbClr val="EE256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0.0032, Accuracy: 0.9968 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2F8ECC-5C1E-458B-B430-B94E5A5D9F0A}"/>
              </a:ext>
            </a:extLst>
          </p:cNvPr>
          <p:cNvCxnSpPr>
            <a:cxnSpLocks/>
          </p:cNvCxnSpPr>
          <p:nvPr/>
        </p:nvCxnSpPr>
        <p:spPr>
          <a:xfrm>
            <a:off x="393610" y="5473079"/>
            <a:ext cx="533400" cy="0"/>
          </a:xfrm>
          <a:prstGeom prst="line">
            <a:avLst/>
          </a:prstGeom>
          <a:ln w="101600">
            <a:solidFill>
              <a:srgbClr val="FF7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36485-434B-4E61-9597-30E76B625698}"/>
              </a:ext>
            </a:extLst>
          </p:cNvPr>
          <p:cNvCxnSpPr>
            <a:cxnSpLocks/>
          </p:cNvCxnSpPr>
          <p:nvPr/>
        </p:nvCxnSpPr>
        <p:spPr>
          <a:xfrm>
            <a:off x="393610" y="5789832"/>
            <a:ext cx="533400" cy="0"/>
          </a:xfrm>
          <a:prstGeom prst="line">
            <a:avLst/>
          </a:prstGeom>
          <a:ln w="101600">
            <a:solidFill>
              <a:srgbClr val="00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9175166-F661-4D2F-9A63-5CDFBBFC2B09}"/>
              </a:ext>
            </a:extLst>
          </p:cNvPr>
          <p:cNvCxnSpPr>
            <a:cxnSpLocks/>
          </p:cNvCxnSpPr>
          <p:nvPr/>
        </p:nvCxnSpPr>
        <p:spPr>
          <a:xfrm>
            <a:off x="393610" y="6106585"/>
            <a:ext cx="533400" cy="0"/>
          </a:xfrm>
          <a:prstGeom prst="line">
            <a:avLst/>
          </a:prstGeom>
          <a:ln w="101600">
            <a:solidFill>
              <a:srgbClr val="EE2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890205E-7BED-4B49-BD4E-ED9A4E9B5EF6}"/>
              </a:ext>
            </a:extLst>
          </p:cNvPr>
          <p:cNvCxnSpPr>
            <a:cxnSpLocks/>
          </p:cNvCxnSpPr>
          <p:nvPr/>
        </p:nvCxnSpPr>
        <p:spPr>
          <a:xfrm>
            <a:off x="393610" y="6423338"/>
            <a:ext cx="533400" cy="0"/>
          </a:xfrm>
          <a:prstGeom prst="line">
            <a:avLst/>
          </a:prstGeom>
          <a:ln w="101600">
            <a:solidFill>
              <a:srgbClr val="00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C72581-E5DC-41E2-9FA7-80362A1D4792}"/>
              </a:ext>
            </a:extLst>
          </p:cNvPr>
          <p:cNvSpPr txBox="1"/>
          <p:nvPr/>
        </p:nvSpPr>
        <p:spPr>
          <a:xfrm>
            <a:off x="927009" y="5317001"/>
            <a:ext cx="45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normalization / batch size=30 / train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9A031E-AFD0-4A45-B1FD-567F4081937D}"/>
              </a:ext>
            </a:extLst>
          </p:cNvPr>
          <p:cNvSpPr txBox="1"/>
          <p:nvPr/>
        </p:nvSpPr>
        <p:spPr>
          <a:xfrm>
            <a:off x="927010" y="5636526"/>
            <a:ext cx="472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normalization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05862A-1DB5-44FD-9495-25A52428D0F4}"/>
              </a:ext>
            </a:extLst>
          </p:cNvPr>
          <p:cNvSpPr txBox="1"/>
          <p:nvPr/>
        </p:nvSpPr>
        <p:spPr>
          <a:xfrm>
            <a:off x="927010" y="5945891"/>
            <a:ext cx="451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Instance normalization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496D25-2D7E-418D-815B-8017B4C181AA}"/>
              </a:ext>
            </a:extLst>
          </p:cNvPr>
          <p:cNvSpPr txBox="1"/>
          <p:nvPr/>
        </p:nvSpPr>
        <p:spPr>
          <a:xfrm>
            <a:off x="927010" y="6270496"/>
            <a:ext cx="486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Instance normalization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E1A3DD-52E4-476E-8D66-A2F5F95A9A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r="2003"/>
          <a:stretch/>
        </p:blipFill>
        <p:spPr>
          <a:xfrm>
            <a:off x="284044" y="1666714"/>
            <a:ext cx="4822946" cy="3482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5F77AC2-D211-4FD0-BBEA-4CCFB4F1446B}"/>
              </a:ext>
            </a:extLst>
          </p:cNvPr>
          <p:cNvSpPr/>
          <p:nvPr/>
        </p:nvSpPr>
        <p:spPr>
          <a:xfrm>
            <a:off x="4647939" y="1819525"/>
            <a:ext cx="1800962" cy="1772544"/>
          </a:xfrm>
          <a:prstGeom prst="ellipse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7B0F8CA-5C16-4A99-A5A3-F76E7E2A1AB3}"/>
              </a:ext>
            </a:extLst>
          </p:cNvPr>
          <p:cNvSpPr/>
          <p:nvPr/>
        </p:nvSpPr>
        <p:spPr>
          <a:xfrm>
            <a:off x="4435595" y="4333841"/>
            <a:ext cx="569398" cy="5222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EA7A6FD-C91D-47DC-8178-1DAE8E62D41C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flipV="1">
            <a:off x="4518981" y="2705797"/>
            <a:ext cx="128958" cy="1704527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7E4D23-423A-461E-BB18-C2A229593594}"/>
              </a:ext>
            </a:extLst>
          </p:cNvPr>
          <p:cNvCxnSpPr>
            <a:cxnSpLocks/>
            <a:stCxn id="17" idx="5"/>
            <a:endCxn id="16" idx="5"/>
          </p:cNvCxnSpPr>
          <p:nvPr/>
        </p:nvCxnSpPr>
        <p:spPr>
          <a:xfrm flipV="1">
            <a:off x="4921607" y="3332486"/>
            <a:ext cx="1263549" cy="1447134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67BB8D8-7151-4F71-95C0-0BDA3A87D3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8" t="46260" r="2792" b="13391"/>
          <a:stretch/>
        </p:blipFill>
        <p:spPr>
          <a:xfrm>
            <a:off x="5005929" y="2163024"/>
            <a:ext cx="1158476" cy="1089674"/>
          </a:xfrm>
          <a:prstGeom prst="rect">
            <a:avLst/>
          </a:prstGeom>
        </p:spPr>
      </p:pic>
      <p:pic>
        <p:nvPicPr>
          <p:cNvPr id="25" name="그림 24" descr="실외, 포유류이(가) 표시된 사진&#10;&#10;자동 생성된 설명">
            <a:extLst>
              <a:ext uri="{FF2B5EF4-FFF2-40B4-BE49-F238E27FC236}">
                <a16:creationId xmlns:a16="http://schemas.microsoft.com/office/drawing/2014/main" id="{90D24588-B4D7-4631-8D01-33393C7190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69" y="2227243"/>
            <a:ext cx="1079030" cy="1079030"/>
          </a:xfrm>
          <a:prstGeom prst="rect">
            <a:avLst/>
          </a:prstGeom>
        </p:spPr>
      </p:pic>
      <p:pic>
        <p:nvPicPr>
          <p:cNvPr id="27" name="그림 26" descr="나무, 실외, 하늘, 식물이(가) 표시된 사진&#10;&#10;자동 생성된 설명">
            <a:extLst>
              <a:ext uri="{FF2B5EF4-FFF2-40B4-BE49-F238E27FC236}">
                <a16:creationId xmlns:a16="http://schemas.microsoft.com/office/drawing/2014/main" id="{137BB0FC-3640-430D-8A04-A4FA9B34A8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458" y="2199511"/>
            <a:ext cx="1076560" cy="1076560"/>
          </a:xfrm>
          <a:prstGeom prst="rect">
            <a:avLst/>
          </a:prstGeom>
        </p:spPr>
      </p:pic>
      <p:pic>
        <p:nvPicPr>
          <p:cNvPr id="30" name="그림 29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49E2DBA3-6880-4F6C-849B-F5789A8454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63" y="2217573"/>
            <a:ext cx="1079030" cy="1079030"/>
          </a:xfrm>
          <a:prstGeom prst="rect">
            <a:avLst/>
          </a:prstGeom>
        </p:spPr>
      </p:pic>
      <p:pic>
        <p:nvPicPr>
          <p:cNvPr id="35" name="그림 34" descr="실외, 일이(가) 표시된 사진&#10;&#10;자동 생성된 설명">
            <a:extLst>
              <a:ext uri="{FF2B5EF4-FFF2-40B4-BE49-F238E27FC236}">
                <a16:creationId xmlns:a16="http://schemas.microsoft.com/office/drawing/2014/main" id="{89897604-7DC5-42A5-9B8F-599C679F13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892" y="4594972"/>
            <a:ext cx="1068907" cy="1068907"/>
          </a:xfrm>
          <a:prstGeom prst="rect">
            <a:avLst/>
          </a:prstGeom>
        </p:spPr>
      </p:pic>
      <p:pic>
        <p:nvPicPr>
          <p:cNvPr id="44" name="그림 43" descr="텍스트, 도로, 하늘, 잔디이(가) 표시된 사진&#10;&#10;자동 생성된 설명">
            <a:extLst>
              <a:ext uri="{FF2B5EF4-FFF2-40B4-BE49-F238E27FC236}">
                <a16:creationId xmlns:a16="http://schemas.microsoft.com/office/drawing/2014/main" id="{F74F8163-B16C-4130-944E-235CAA92BA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708" y="4599649"/>
            <a:ext cx="1064230" cy="1064230"/>
          </a:xfrm>
          <a:prstGeom prst="rect">
            <a:avLst/>
          </a:prstGeom>
        </p:spPr>
      </p:pic>
      <p:pic>
        <p:nvPicPr>
          <p:cNvPr id="50" name="그림 49" descr="잔디, 하늘, 실외, 도로이(가) 표시된 사진&#10;&#10;자동 생성된 설명">
            <a:extLst>
              <a:ext uri="{FF2B5EF4-FFF2-40B4-BE49-F238E27FC236}">
                <a16:creationId xmlns:a16="http://schemas.microsoft.com/office/drawing/2014/main" id="{5CC84CA6-06E0-4397-A975-F578A8B16E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63" y="4616304"/>
            <a:ext cx="1085954" cy="1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36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Normalization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#Batch Normalization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#Instance Normalization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pic>
        <p:nvPicPr>
          <p:cNvPr id="20" name="그림 19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4C61D470-9B92-4DE7-9F55-1A784C2AD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9" y="2496170"/>
            <a:ext cx="2690960" cy="2690960"/>
          </a:xfrm>
          <a:prstGeom prst="rect">
            <a:avLst/>
          </a:prstGeom>
        </p:spPr>
      </p:pic>
      <p:pic>
        <p:nvPicPr>
          <p:cNvPr id="23" name="그림 22" descr="나무, 실외, 하늘, 식물이(가) 표시된 사진&#10;&#10;자동 생성된 설명">
            <a:extLst>
              <a:ext uri="{FF2B5EF4-FFF2-40B4-BE49-F238E27FC236}">
                <a16:creationId xmlns:a16="http://schemas.microsoft.com/office/drawing/2014/main" id="{FA85F2A6-7963-4C09-9C69-499E9ACDBD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01" y="2483753"/>
            <a:ext cx="2684800" cy="2684800"/>
          </a:xfrm>
          <a:prstGeom prst="rect">
            <a:avLst/>
          </a:prstGeom>
        </p:spPr>
      </p:pic>
      <p:pic>
        <p:nvPicPr>
          <p:cNvPr id="24" name="그림 23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812043AF-7165-407F-A1F1-B7E7D81937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9" y="2490169"/>
            <a:ext cx="2690960" cy="2690960"/>
          </a:xfrm>
          <a:prstGeom prst="rect">
            <a:avLst/>
          </a:prstGeom>
        </p:spPr>
      </p:pic>
      <p:pic>
        <p:nvPicPr>
          <p:cNvPr id="25" name="그림 24" descr="텍스트, 도로, 하늘, 잔디이(가) 표시된 사진&#10;&#10;자동 생성된 설명">
            <a:extLst>
              <a:ext uri="{FF2B5EF4-FFF2-40B4-BE49-F238E27FC236}">
                <a16:creationId xmlns:a16="http://schemas.microsoft.com/office/drawing/2014/main" id="{0A19195F-30BF-46AC-9DFE-A8755A8C3B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099" y="2509195"/>
            <a:ext cx="2654051" cy="2654051"/>
          </a:xfrm>
          <a:prstGeom prst="rect">
            <a:avLst/>
          </a:prstGeom>
        </p:spPr>
      </p:pic>
      <p:pic>
        <p:nvPicPr>
          <p:cNvPr id="26" name="그림 25" descr="잔디, 하늘, 실외, 도로이(가) 표시된 사진&#10;&#10;자동 생성된 설명">
            <a:extLst>
              <a:ext uri="{FF2B5EF4-FFF2-40B4-BE49-F238E27FC236}">
                <a16:creationId xmlns:a16="http://schemas.microsoft.com/office/drawing/2014/main" id="{B37182EF-A287-4A4A-9B2B-D0596325BD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482" y="2508747"/>
            <a:ext cx="2632154" cy="26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0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3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3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Activation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2A921-58EE-43A9-977E-412F3C89233D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#1. – BN + Residual + L1 </a:t>
            </a:r>
            <a:r>
              <a:rPr lang="en-US" altLang="ko-KR" sz="16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(+MS-SSIM Loss) 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#ReLU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6ED7A-5A70-4041-8EBF-B40D31043D08}"/>
              </a:ext>
            </a:extLst>
          </p:cNvPr>
          <p:cNvSpPr txBox="1"/>
          <p:nvPr/>
        </p:nvSpPr>
        <p:spPr>
          <a:xfrm>
            <a:off x="6519372" y="408117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#Leaky </a:t>
            </a:r>
            <a:r>
              <a:rPr lang="en-US" altLang="ko-KR" sz="2400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FB987B-4C7F-4D68-82A3-55FE8B338DC0}"/>
              </a:ext>
            </a:extLst>
          </p:cNvPr>
          <p:cNvSpPr/>
          <p:nvPr/>
        </p:nvSpPr>
        <p:spPr>
          <a:xfrm>
            <a:off x="6731544" y="2121638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2F3611-1D7D-499B-B88E-DC7D6C947226}"/>
              </a:ext>
            </a:extLst>
          </p:cNvPr>
          <p:cNvSpPr/>
          <p:nvPr/>
        </p:nvSpPr>
        <p:spPr>
          <a:xfrm>
            <a:off x="8561038" y="2111189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303EA3-3963-4868-BDB7-2120016C7441}"/>
              </a:ext>
            </a:extLst>
          </p:cNvPr>
          <p:cNvSpPr/>
          <p:nvPr/>
        </p:nvSpPr>
        <p:spPr>
          <a:xfrm>
            <a:off x="10643972" y="2117980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128E8-0DB3-4B86-8EA9-17F00F089A1E}"/>
              </a:ext>
            </a:extLst>
          </p:cNvPr>
          <p:cNvSpPr txBox="1"/>
          <p:nvPr/>
        </p:nvSpPr>
        <p:spPr>
          <a:xfrm>
            <a:off x="7044527" y="3356274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4280-4522-4114-A607-40CEFA0DD960}"/>
              </a:ext>
            </a:extLst>
          </p:cNvPr>
          <p:cNvSpPr txBox="1"/>
          <p:nvPr/>
        </p:nvSpPr>
        <p:spPr>
          <a:xfrm>
            <a:off x="10908063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0A019-4FDB-450C-A3DA-958AEC02BFCE}"/>
              </a:ext>
            </a:extLst>
          </p:cNvPr>
          <p:cNvSpPr txBox="1"/>
          <p:nvPr/>
        </p:nvSpPr>
        <p:spPr>
          <a:xfrm>
            <a:off x="8807768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33F7434-1B9C-45CF-9192-74B7FEED96B5}"/>
              </a:ext>
            </a:extLst>
          </p:cNvPr>
          <p:cNvSpPr/>
          <p:nvPr/>
        </p:nvSpPr>
        <p:spPr>
          <a:xfrm>
            <a:off x="8057275" y="2663798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6592562" y="3591812"/>
            <a:ext cx="5205932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</a:t>
            </a:r>
            <a:r>
              <a:rPr lang="en-US" altLang="ko-KR" sz="1400" dirty="0">
                <a:solidFill>
                  <a:srgbClr val="D04023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10.8989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E3DA82-65F2-4456-9F20-A1614710EBD3}"/>
              </a:ext>
            </a:extLst>
          </p:cNvPr>
          <p:cNvSpPr/>
          <p:nvPr/>
        </p:nvSpPr>
        <p:spPr>
          <a:xfrm>
            <a:off x="6745181" y="4505204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7CDD69-E147-4F54-8C7E-4ADFCEBD2E5C}"/>
              </a:ext>
            </a:extLst>
          </p:cNvPr>
          <p:cNvSpPr/>
          <p:nvPr/>
        </p:nvSpPr>
        <p:spPr>
          <a:xfrm>
            <a:off x="8574675" y="4494755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C2D80-070D-4330-9038-B56B235A7912}"/>
              </a:ext>
            </a:extLst>
          </p:cNvPr>
          <p:cNvSpPr/>
          <p:nvPr/>
        </p:nvSpPr>
        <p:spPr>
          <a:xfrm>
            <a:off x="10657609" y="4501546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EB66C0-8E32-4F1E-9F0C-572FA4E46EC9}"/>
              </a:ext>
            </a:extLst>
          </p:cNvPr>
          <p:cNvSpPr txBox="1"/>
          <p:nvPr/>
        </p:nvSpPr>
        <p:spPr>
          <a:xfrm>
            <a:off x="7058164" y="5739840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45F831-CBE4-47BE-99A3-4570B766F3F7}"/>
              </a:ext>
            </a:extLst>
          </p:cNvPr>
          <p:cNvSpPr txBox="1"/>
          <p:nvPr/>
        </p:nvSpPr>
        <p:spPr>
          <a:xfrm>
            <a:off x="10921700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CB9961-ECBA-4469-AAF6-11611CFC030B}"/>
              </a:ext>
            </a:extLst>
          </p:cNvPr>
          <p:cNvSpPr txBox="1"/>
          <p:nvPr/>
        </p:nvSpPr>
        <p:spPr>
          <a:xfrm>
            <a:off x="8821405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0C5733A-2196-47A4-AF7E-B14E64E44A4D}"/>
              </a:ext>
            </a:extLst>
          </p:cNvPr>
          <p:cNvSpPr/>
          <p:nvPr/>
        </p:nvSpPr>
        <p:spPr>
          <a:xfrm>
            <a:off x="8070912" y="5047364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57AE2D-90C6-4CF3-A1BC-FFD1B1E49D2C}"/>
              </a:ext>
            </a:extLst>
          </p:cNvPr>
          <p:cNvSpPr txBox="1"/>
          <p:nvPr/>
        </p:nvSpPr>
        <p:spPr>
          <a:xfrm>
            <a:off x="6477241" y="6134074"/>
            <a:ext cx="5436574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Loss: 13.3363 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2F8ECC-5C1E-458B-B430-B94E5A5D9F0A}"/>
              </a:ext>
            </a:extLst>
          </p:cNvPr>
          <p:cNvCxnSpPr>
            <a:cxnSpLocks/>
          </p:cNvCxnSpPr>
          <p:nvPr/>
        </p:nvCxnSpPr>
        <p:spPr>
          <a:xfrm>
            <a:off x="393610" y="5473079"/>
            <a:ext cx="533400" cy="0"/>
          </a:xfrm>
          <a:prstGeom prst="line">
            <a:avLst/>
          </a:prstGeom>
          <a:ln w="101600">
            <a:solidFill>
              <a:srgbClr val="D04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36485-434B-4E61-9597-30E76B625698}"/>
              </a:ext>
            </a:extLst>
          </p:cNvPr>
          <p:cNvCxnSpPr>
            <a:cxnSpLocks/>
          </p:cNvCxnSpPr>
          <p:nvPr/>
        </p:nvCxnSpPr>
        <p:spPr>
          <a:xfrm>
            <a:off x="393610" y="5789832"/>
            <a:ext cx="533400" cy="0"/>
          </a:xfrm>
          <a:prstGeom prst="line">
            <a:avLst/>
          </a:prstGeom>
          <a:ln w="101600">
            <a:solidFill>
              <a:srgbClr val="38B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9175166-F661-4D2F-9A63-5CDFBBFC2B09}"/>
              </a:ext>
            </a:extLst>
          </p:cNvPr>
          <p:cNvCxnSpPr>
            <a:cxnSpLocks/>
          </p:cNvCxnSpPr>
          <p:nvPr/>
        </p:nvCxnSpPr>
        <p:spPr>
          <a:xfrm>
            <a:off x="393610" y="6106585"/>
            <a:ext cx="533400" cy="0"/>
          </a:xfrm>
          <a:prstGeom prst="line">
            <a:avLst/>
          </a:prstGeom>
          <a:ln w="101600">
            <a:solidFill>
              <a:srgbClr val="F13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890205E-7BED-4B49-BD4E-ED9A4E9B5EF6}"/>
              </a:ext>
            </a:extLst>
          </p:cNvPr>
          <p:cNvCxnSpPr>
            <a:cxnSpLocks/>
          </p:cNvCxnSpPr>
          <p:nvPr/>
        </p:nvCxnSpPr>
        <p:spPr>
          <a:xfrm>
            <a:off x="393610" y="6423338"/>
            <a:ext cx="533400" cy="0"/>
          </a:xfrm>
          <a:prstGeom prst="line">
            <a:avLst/>
          </a:prstGeom>
          <a:ln w="101600">
            <a:solidFill>
              <a:srgbClr val="099C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C72581-E5DC-41E2-9FA7-80362A1D4792}"/>
              </a:ext>
            </a:extLst>
          </p:cNvPr>
          <p:cNvSpPr txBox="1"/>
          <p:nvPr/>
        </p:nvSpPr>
        <p:spPr>
          <a:xfrm>
            <a:off x="927009" y="5317001"/>
            <a:ext cx="45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batch size=30 / train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9A031E-AFD0-4A45-B1FD-567F4081937D}"/>
              </a:ext>
            </a:extLst>
          </p:cNvPr>
          <p:cNvSpPr txBox="1"/>
          <p:nvPr/>
        </p:nvSpPr>
        <p:spPr>
          <a:xfrm>
            <a:off x="927010" y="5636526"/>
            <a:ext cx="472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05862A-1DB5-44FD-9495-25A52428D0F4}"/>
              </a:ext>
            </a:extLst>
          </p:cNvPr>
          <p:cNvSpPr txBox="1"/>
          <p:nvPr/>
        </p:nvSpPr>
        <p:spPr>
          <a:xfrm>
            <a:off x="927010" y="5945891"/>
            <a:ext cx="451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Leaky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496D25-2D7E-418D-815B-8017B4C181AA}"/>
              </a:ext>
            </a:extLst>
          </p:cNvPr>
          <p:cNvSpPr txBox="1"/>
          <p:nvPr/>
        </p:nvSpPr>
        <p:spPr>
          <a:xfrm>
            <a:off x="927010" y="6270496"/>
            <a:ext cx="486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Leaky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A21265-2F02-4930-82E2-A811D501A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2" y="1645650"/>
            <a:ext cx="5029478" cy="3504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 descr="숲, 숲이우거진이(가) 표시된 사진&#10;&#10;자동 생성된 설명">
            <a:extLst>
              <a:ext uri="{FF2B5EF4-FFF2-40B4-BE49-F238E27FC236}">
                <a16:creationId xmlns:a16="http://schemas.microsoft.com/office/drawing/2014/main" id="{A119F3DB-EB84-46E4-A2B4-EBEB16508E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23" y="2212785"/>
            <a:ext cx="1076090" cy="1076090"/>
          </a:xfrm>
          <a:prstGeom prst="rect">
            <a:avLst/>
          </a:prstGeom>
        </p:spPr>
      </p:pic>
      <p:pic>
        <p:nvPicPr>
          <p:cNvPr id="21" name="그림 20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85080C34-7971-4363-8C42-FF56C27E4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795" y="2198917"/>
            <a:ext cx="1076560" cy="1076560"/>
          </a:xfrm>
          <a:prstGeom prst="rect">
            <a:avLst/>
          </a:prstGeom>
        </p:spPr>
      </p:pic>
      <p:pic>
        <p:nvPicPr>
          <p:cNvPr id="26" name="그림 25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BAB7CE43-E6CD-4B93-AC44-BAB80496DD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63" y="2198917"/>
            <a:ext cx="1076560" cy="1076560"/>
          </a:xfrm>
          <a:prstGeom prst="rect">
            <a:avLst/>
          </a:prstGeom>
        </p:spPr>
      </p:pic>
      <p:pic>
        <p:nvPicPr>
          <p:cNvPr id="29" name="그림 28" descr="텍스트, 그룹이(가) 표시된 사진&#10;&#10;자동 생성된 설명">
            <a:extLst>
              <a:ext uri="{FF2B5EF4-FFF2-40B4-BE49-F238E27FC236}">
                <a16:creationId xmlns:a16="http://schemas.microsoft.com/office/drawing/2014/main" id="{F81F7C50-A84D-4568-914D-AA7309B3DE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80" y="4592654"/>
            <a:ext cx="1050714" cy="1050714"/>
          </a:xfrm>
          <a:prstGeom prst="rect">
            <a:avLst/>
          </a:prstGeom>
        </p:spPr>
      </p:pic>
      <p:pic>
        <p:nvPicPr>
          <p:cNvPr id="32" name="그림 31" descr="사람, 실외, 거리, 군중이(가) 표시된 사진&#10;&#10;자동 생성된 설명">
            <a:extLst>
              <a:ext uri="{FF2B5EF4-FFF2-40B4-BE49-F238E27FC236}">
                <a16:creationId xmlns:a16="http://schemas.microsoft.com/office/drawing/2014/main" id="{67C6FA7C-2984-4E74-99C2-44364EB285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676" y="4586552"/>
            <a:ext cx="1050714" cy="1050714"/>
          </a:xfrm>
          <a:prstGeom prst="rect">
            <a:avLst/>
          </a:prstGeom>
        </p:spPr>
      </p:pic>
      <p:pic>
        <p:nvPicPr>
          <p:cNvPr id="40" name="그림 39" descr="텍스트, 사람, 군중이(가) 표시된 사진&#10;&#10;자동 생성된 설명">
            <a:extLst>
              <a:ext uri="{FF2B5EF4-FFF2-40B4-BE49-F238E27FC236}">
                <a16:creationId xmlns:a16="http://schemas.microsoft.com/office/drawing/2014/main" id="{DD4D21FD-149D-4273-B7BD-E745FB3CC4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99" y="4594261"/>
            <a:ext cx="1050714" cy="10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Activation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#ReLU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#Leaky </a:t>
            </a:r>
            <a:r>
              <a:rPr lang="en-US" altLang="ko-KR" sz="2400" dirty="0" err="1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pic>
        <p:nvPicPr>
          <p:cNvPr id="20" name="그림 19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4C61D470-9B92-4DE7-9F55-1A784C2AD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9" y="2496170"/>
            <a:ext cx="2690960" cy="2690960"/>
          </a:xfrm>
          <a:prstGeom prst="rect">
            <a:avLst/>
          </a:prstGeom>
        </p:spPr>
      </p:pic>
      <p:pic>
        <p:nvPicPr>
          <p:cNvPr id="24" name="그림 23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812043AF-7165-407F-A1F1-B7E7D81937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9" y="2490169"/>
            <a:ext cx="2690960" cy="2690960"/>
          </a:xfrm>
          <a:prstGeom prst="rect">
            <a:avLst/>
          </a:prstGeom>
        </p:spPr>
      </p:pic>
      <p:pic>
        <p:nvPicPr>
          <p:cNvPr id="21" name="그림 20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8FEE06E9-5C3C-4F73-A756-35890365D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02" y="2472826"/>
            <a:ext cx="2707222" cy="2707222"/>
          </a:xfrm>
          <a:prstGeom prst="rect">
            <a:avLst/>
          </a:prstGeom>
        </p:spPr>
      </p:pic>
      <p:pic>
        <p:nvPicPr>
          <p:cNvPr id="22" name="그림 21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689BB84F-9465-414A-A743-069CA2965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7" y="2473395"/>
            <a:ext cx="2707222" cy="2707222"/>
          </a:xfrm>
          <a:prstGeom prst="rect">
            <a:avLst/>
          </a:prstGeom>
        </p:spPr>
      </p:pic>
      <p:pic>
        <p:nvPicPr>
          <p:cNvPr id="27" name="그림 26" descr="사람, 실외, 거리, 군중이(가) 표시된 사진&#10;&#10;자동 생성된 설명">
            <a:extLst>
              <a:ext uri="{FF2B5EF4-FFF2-40B4-BE49-F238E27FC236}">
                <a16:creationId xmlns:a16="http://schemas.microsoft.com/office/drawing/2014/main" id="{5CBD580A-7AF9-4322-9E0A-F5F8E0014B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923" y="2496170"/>
            <a:ext cx="2642227" cy="2642227"/>
          </a:xfrm>
          <a:prstGeom prst="rect">
            <a:avLst/>
          </a:prstGeom>
        </p:spPr>
      </p:pic>
      <p:pic>
        <p:nvPicPr>
          <p:cNvPr id="28" name="그림 27" descr="텍스트, 사람, 군중이(가) 표시된 사진&#10;&#10;자동 생성된 설명">
            <a:extLst>
              <a:ext uri="{FF2B5EF4-FFF2-40B4-BE49-F238E27FC236}">
                <a16:creationId xmlns:a16="http://schemas.microsoft.com/office/drawing/2014/main" id="{03C4C93F-6DAD-4F81-9C07-A4B9525F20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92" y="2505323"/>
            <a:ext cx="2642227" cy="264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3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3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3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Activation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2A921-58EE-43A9-977E-412F3C89233D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#2. – IN + Residual + L2 loss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#ReLU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6ED7A-5A70-4041-8EBF-B40D31043D08}"/>
              </a:ext>
            </a:extLst>
          </p:cNvPr>
          <p:cNvSpPr txBox="1"/>
          <p:nvPr/>
        </p:nvSpPr>
        <p:spPr>
          <a:xfrm>
            <a:off x="6519372" y="408117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#Leaky </a:t>
            </a:r>
            <a:r>
              <a:rPr lang="en-US" altLang="ko-KR" sz="2400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FB987B-4C7F-4D68-82A3-55FE8B338DC0}"/>
              </a:ext>
            </a:extLst>
          </p:cNvPr>
          <p:cNvSpPr/>
          <p:nvPr/>
        </p:nvSpPr>
        <p:spPr>
          <a:xfrm>
            <a:off x="6731544" y="2121638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2F3611-1D7D-499B-B88E-DC7D6C947226}"/>
              </a:ext>
            </a:extLst>
          </p:cNvPr>
          <p:cNvSpPr/>
          <p:nvPr/>
        </p:nvSpPr>
        <p:spPr>
          <a:xfrm>
            <a:off x="8561038" y="2111189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303EA3-3963-4868-BDB7-2120016C7441}"/>
              </a:ext>
            </a:extLst>
          </p:cNvPr>
          <p:cNvSpPr/>
          <p:nvPr/>
        </p:nvSpPr>
        <p:spPr>
          <a:xfrm>
            <a:off x="10643972" y="2117980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128E8-0DB3-4B86-8EA9-17F00F089A1E}"/>
              </a:ext>
            </a:extLst>
          </p:cNvPr>
          <p:cNvSpPr txBox="1"/>
          <p:nvPr/>
        </p:nvSpPr>
        <p:spPr>
          <a:xfrm>
            <a:off x="7044527" y="3356274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4280-4522-4114-A607-40CEFA0DD960}"/>
              </a:ext>
            </a:extLst>
          </p:cNvPr>
          <p:cNvSpPr txBox="1"/>
          <p:nvPr/>
        </p:nvSpPr>
        <p:spPr>
          <a:xfrm>
            <a:off x="10908063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0A019-4FDB-450C-A3DA-958AEC02BFCE}"/>
              </a:ext>
            </a:extLst>
          </p:cNvPr>
          <p:cNvSpPr txBox="1"/>
          <p:nvPr/>
        </p:nvSpPr>
        <p:spPr>
          <a:xfrm>
            <a:off x="8807768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33F7434-1B9C-45CF-9192-74B7FEED96B5}"/>
              </a:ext>
            </a:extLst>
          </p:cNvPr>
          <p:cNvSpPr/>
          <p:nvPr/>
        </p:nvSpPr>
        <p:spPr>
          <a:xfrm>
            <a:off x="8057275" y="2663798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6592562" y="3591812"/>
            <a:ext cx="5205932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</a:t>
            </a:r>
            <a:r>
              <a:rPr lang="en-US" altLang="ko-KR" sz="1400" dirty="0">
                <a:solidFill>
                  <a:srgbClr val="F0377A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0.0032, Accuracy: 0.9968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E3DA82-65F2-4456-9F20-A1614710EBD3}"/>
              </a:ext>
            </a:extLst>
          </p:cNvPr>
          <p:cNvSpPr/>
          <p:nvPr/>
        </p:nvSpPr>
        <p:spPr>
          <a:xfrm>
            <a:off x="6745181" y="4505204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7CDD69-E147-4F54-8C7E-4ADFCEBD2E5C}"/>
              </a:ext>
            </a:extLst>
          </p:cNvPr>
          <p:cNvSpPr/>
          <p:nvPr/>
        </p:nvSpPr>
        <p:spPr>
          <a:xfrm>
            <a:off x="8574675" y="4494755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C2D80-070D-4330-9038-B56B235A7912}"/>
              </a:ext>
            </a:extLst>
          </p:cNvPr>
          <p:cNvSpPr/>
          <p:nvPr/>
        </p:nvSpPr>
        <p:spPr>
          <a:xfrm>
            <a:off x="10657609" y="4501546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EB66C0-8E32-4F1E-9F0C-572FA4E46EC9}"/>
              </a:ext>
            </a:extLst>
          </p:cNvPr>
          <p:cNvSpPr txBox="1"/>
          <p:nvPr/>
        </p:nvSpPr>
        <p:spPr>
          <a:xfrm>
            <a:off x="7058164" y="5739840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45F831-CBE4-47BE-99A3-4570B766F3F7}"/>
              </a:ext>
            </a:extLst>
          </p:cNvPr>
          <p:cNvSpPr txBox="1"/>
          <p:nvPr/>
        </p:nvSpPr>
        <p:spPr>
          <a:xfrm>
            <a:off x="10921700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CB9961-ECBA-4469-AAF6-11611CFC030B}"/>
              </a:ext>
            </a:extLst>
          </p:cNvPr>
          <p:cNvSpPr txBox="1"/>
          <p:nvPr/>
        </p:nvSpPr>
        <p:spPr>
          <a:xfrm>
            <a:off x="8821405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0C5733A-2196-47A4-AF7E-B14E64E44A4D}"/>
              </a:ext>
            </a:extLst>
          </p:cNvPr>
          <p:cNvSpPr/>
          <p:nvPr/>
        </p:nvSpPr>
        <p:spPr>
          <a:xfrm>
            <a:off x="8070912" y="5047364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57AE2D-90C6-4CF3-A1BC-FFD1B1E49D2C}"/>
              </a:ext>
            </a:extLst>
          </p:cNvPr>
          <p:cNvSpPr txBox="1"/>
          <p:nvPr/>
        </p:nvSpPr>
        <p:spPr>
          <a:xfrm>
            <a:off x="6477241" y="6134074"/>
            <a:ext cx="5436574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Loss: 0.0046, Accuracy: 0.9954 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2F8ECC-5C1E-458B-B430-B94E5A5D9F0A}"/>
              </a:ext>
            </a:extLst>
          </p:cNvPr>
          <p:cNvCxnSpPr>
            <a:cxnSpLocks/>
          </p:cNvCxnSpPr>
          <p:nvPr/>
        </p:nvCxnSpPr>
        <p:spPr>
          <a:xfrm>
            <a:off x="393610" y="5473079"/>
            <a:ext cx="533400" cy="0"/>
          </a:xfrm>
          <a:prstGeom prst="line">
            <a:avLst/>
          </a:prstGeom>
          <a:ln w="101600">
            <a:solidFill>
              <a:srgbClr val="F03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36485-434B-4E61-9597-30E76B625698}"/>
              </a:ext>
            </a:extLst>
          </p:cNvPr>
          <p:cNvCxnSpPr>
            <a:cxnSpLocks/>
          </p:cNvCxnSpPr>
          <p:nvPr/>
        </p:nvCxnSpPr>
        <p:spPr>
          <a:xfrm>
            <a:off x="393610" y="5789832"/>
            <a:ext cx="533400" cy="0"/>
          </a:xfrm>
          <a:prstGeom prst="line">
            <a:avLst/>
          </a:prstGeom>
          <a:ln w="101600">
            <a:solidFill>
              <a:srgbClr val="069D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9175166-F661-4D2F-9A63-5CDFBBFC2B09}"/>
              </a:ext>
            </a:extLst>
          </p:cNvPr>
          <p:cNvCxnSpPr>
            <a:cxnSpLocks/>
          </p:cNvCxnSpPr>
          <p:nvPr/>
        </p:nvCxnSpPr>
        <p:spPr>
          <a:xfrm>
            <a:off x="393610" y="6106585"/>
            <a:ext cx="533400" cy="0"/>
          </a:xfrm>
          <a:prstGeom prst="line">
            <a:avLst/>
          </a:prstGeom>
          <a:ln w="101600">
            <a:solidFill>
              <a:srgbClr val="BE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890205E-7BED-4B49-BD4E-ED9A4E9B5EF6}"/>
              </a:ext>
            </a:extLst>
          </p:cNvPr>
          <p:cNvCxnSpPr>
            <a:cxnSpLocks/>
          </p:cNvCxnSpPr>
          <p:nvPr/>
        </p:nvCxnSpPr>
        <p:spPr>
          <a:xfrm>
            <a:off x="393610" y="6423338"/>
            <a:ext cx="533400" cy="0"/>
          </a:xfrm>
          <a:prstGeom prst="line">
            <a:avLst/>
          </a:prstGeom>
          <a:ln w="101600">
            <a:solidFill>
              <a:srgbClr val="FF74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C72581-E5DC-41E2-9FA7-80362A1D4792}"/>
              </a:ext>
            </a:extLst>
          </p:cNvPr>
          <p:cNvSpPr txBox="1"/>
          <p:nvPr/>
        </p:nvSpPr>
        <p:spPr>
          <a:xfrm>
            <a:off x="927009" y="5317001"/>
            <a:ext cx="45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batch size=30 / train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9A031E-AFD0-4A45-B1FD-567F4081937D}"/>
              </a:ext>
            </a:extLst>
          </p:cNvPr>
          <p:cNvSpPr txBox="1"/>
          <p:nvPr/>
        </p:nvSpPr>
        <p:spPr>
          <a:xfrm>
            <a:off x="927010" y="5636526"/>
            <a:ext cx="472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05862A-1DB5-44FD-9495-25A52428D0F4}"/>
              </a:ext>
            </a:extLst>
          </p:cNvPr>
          <p:cNvSpPr txBox="1"/>
          <p:nvPr/>
        </p:nvSpPr>
        <p:spPr>
          <a:xfrm>
            <a:off x="927010" y="5945891"/>
            <a:ext cx="451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Leaky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496D25-2D7E-418D-815B-8017B4C181AA}"/>
              </a:ext>
            </a:extLst>
          </p:cNvPr>
          <p:cNvSpPr txBox="1"/>
          <p:nvPr/>
        </p:nvSpPr>
        <p:spPr>
          <a:xfrm>
            <a:off x="927010" y="6270496"/>
            <a:ext cx="486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Leaky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67A4A4-3F08-4479-8C46-18D22B2C71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4" y="1629220"/>
            <a:ext cx="5036004" cy="3504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 descr="실외, 일이(가) 표시된 사진&#10;&#10;자동 생성된 설명">
            <a:extLst>
              <a:ext uri="{FF2B5EF4-FFF2-40B4-BE49-F238E27FC236}">
                <a16:creationId xmlns:a16="http://schemas.microsoft.com/office/drawing/2014/main" id="{162C2ED5-B983-4535-BC4B-C65C6F1F1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44" y="2223169"/>
            <a:ext cx="1084869" cy="1084869"/>
          </a:xfrm>
          <a:prstGeom prst="rect">
            <a:avLst/>
          </a:prstGeom>
        </p:spPr>
      </p:pic>
      <p:pic>
        <p:nvPicPr>
          <p:cNvPr id="19" name="그림 18" descr="텍스트, 도로, 하늘, 잔디이(가) 표시된 사진&#10;&#10;자동 생성된 설명">
            <a:extLst>
              <a:ext uri="{FF2B5EF4-FFF2-40B4-BE49-F238E27FC236}">
                <a16:creationId xmlns:a16="http://schemas.microsoft.com/office/drawing/2014/main" id="{C9EE05E0-CB89-4901-A754-0B2183E08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640" y="2218073"/>
            <a:ext cx="1084869" cy="1084869"/>
          </a:xfrm>
          <a:prstGeom prst="rect">
            <a:avLst/>
          </a:prstGeom>
        </p:spPr>
      </p:pic>
      <p:pic>
        <p:nvPicPr>
          <p:cNvPr id="22" name="그림 21" descr="잔디, 하늘, 실외, 도로이(가) 표시된 사진&#10;&#10;자동 생성된 설명">
            <a:extLst>
              <a:ext uri="{FF2B5EF4-FFF2-40B4-BE49-F238E27FC236}">
                <a16:creationId xmlns:a16="http://schemas.microsoft.com/office/drawing/2014/main" id="{858F675B-A16B-4BE7-84C1-47057C9739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43" y="2211808"/>
            <a:ext cx="1084869" cy="1084869"/>
          </a:xfrm>
          <a:prstGeom prst="rect">
            <a:avLst/>
          </a:prstGeom>
        </p:spPr>
      </p:pic>
      <p:pic>
        <p:nvPicPr>
          <p:cNvPr id="24" name="그림 23" descr="사람, 서있는, 그룹이(가) 표시된 사진&#10;&#10;자동 생성된 설명">
            <a:extLst>
              <a:ext uri="{FF2B5EF4-FFF2-40B4-BE49-F238E27FC236}">
                <a16:creationId xmlns:a16="http://schemas.microsoft.com/office/drawing/2014/main" id="{EFC84A5B-487E-48B7-B2B4-1D00F615A2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08" y="4621175"/>
            <a:ext cx="1050714" cy="1050714"/>
          </a:xfrm>
          <a:prstGeom prst="rect">
            <a:avLst/>
          </a:prstGeom>
        </p:spPr>
      </p:pic>
      <p:pic>
        <p:nvPicPr>
          <p:cNvPr id="27" name="그림 26" descr="사람, 천장, 서있는이(가) 표시된 사진&#10;&#10;자동 생성된 설명">
            <a:extLst>
              <a:ext uri="{FF2B5EF4-FFF2-40B4-BE49-F238E27FC236}">
                <a16:creationId xmlns:a16="http://schemas.microsoft.com/office/drawing/2014/main" id="{642D4904-3F5B-4B44-8A1A-07673AF862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633" y="4621175"/>
            <a:ext cx="1050714" cy="1050714"/>
          </a:xfrm>
          <a:prstGeom prst="rect">
            <a:avLst/>
          </a:prstGeom>
        </p:spPr>
      </p:pic>
      <p:pic>
        <p:nvPicPr>
          <p:cNvPr id="30" name="그림 29" descr="사람, 서있는, 그룹이(가) 표시된 사진&#10;&#10;자동 생성된 설명">
            <a:extLst>
              <a:ext uri="{FF2B5EF4-FFF2-40B4-BE49-F238E27FC236}">
                <a16:creationId xmlns:a16="http://schemas.microsoft.com/office/drawing/2014/main" id="{C0BC7E8D-63D3-41D4-9FE4-6FA2A777DF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43" y="4601292"/>
            <a:ext cx="1050714" cy="10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8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Activation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#ReLU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#Leaky </a:t>
            </a:r>
            <a:r>
              <a:rPr lang="en-US" altLang="ko-KR" sz="2400" dirty="0" err="1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pic>
        <p:nvPicPr>
          <p:cNvPr id="20" name="그림 19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4C61D470-9B92-4DE7-9F55-1A784C2AD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9" y="2496170"/>
            <a:ext cx="2690960" cy="2690960"/>
          </a:xfrm>
          <a:prstGeom prst="rect">
            <a:avLst/>
          </a:prstGeom>
        </p:spPr>
      </p:pic>
      <p:pic>
        <p:nvPicPr>
          <p:cNvPr id="24" name="그림 23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812043AF-7165-407F-A1F1-B7E7D81937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9" y="2490169"/>
            <a:ext cx="2690960" cy="2690960"/>
          </a:xfrm>
          <a:prstGeom prst="rect">
            <a:avLst/>
          </a:prstGeom>
        </p:spPr>
      </p:pic>
      <p:pic>
        <p:nvPicPr>
          <p:cNvPr id="22" name="그림 21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689BB84F-9465-414A-A743-069CA2965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7" y="2473395"/>
            <a:ext cx="2707222" cy="2707222"/>
          </a:xfrm>
          <a:prstGeom prst="rect">
            <a:avLst/>
          </a:prstGeom>
        </p:spPr>
      </p:pic>
      <p:pic>
        <p:nvPicPr>
          <p:cNvPr id="23" name="그림 22" descr="텍스트, 도로, 하늘, 잔디이(가) 표시된 사진&#10;&#10;자동 생성된 설명">
            <a:extLst>
              <a:ext uri="{FF2B5EF4-FFF2-40B4-BE49-F238E27FC236}">
                <a16:creationId xmlns:a16="http://schemas.microsoft.com/office/drawing/2014/main" id="{FA3A6F2A-6FA9-44AA-8E0B-41FE34B2A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53" y="2485038"/>
            <a:ext cx="2707222" cy="2707222"/>
          </a:xfrm>
          <a:prstGeom prst="rect">
            <a:avLst/>
          </a:prstGeom>
        </p:spPr>
      </p:pic>
      <p:pic>
        <p:nvPicPr>
          <p:cNvPr id="25" name="그림 24" descr="잔디, 하늘, 실외, 도로이(가) 표시된 사진&#10;&#10;자동 생성된 설명">
            <a:extLst>
              <a:ext uri="{FF2B5EF4-FFF2-40B4-BE49-F238E27FC236}">
                <a16:creationId xmlns:a16="http://schemas.microsoft.com/office/drawing/2014/main" id="{BF69B0B8-5DAD-4685-8D5A-98CF316595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7" y="2472826"/>
            <a:ext cx="2707222" cy="2707222"/>
          </a:xfrm>
          <a:prstGeom prst="rect">
            <a:avLst/>
          </a:prstGeom>
        </p:spPr>
      </p:pic>
      <p:pic>
        <p:nvPicPr>
          <p:cNvPr id="26" name="그림 25" descr="사람, 천장, 서있는이(가) 표시된 사진&#10;&#10;자동 생성된 설명">
            <a:extLst>
              <a:ext uri="{FF2B5EF4-FFF2-40B4-BE49-F238E27FC236}">
                <a16:creationId xmlns:a16="http://schemas.microsoft.com/office/drawing/2014/main" id="{878A002E-D169-4471-A06A-D140BF330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19" y="2516651"/>
            <a:ext cx="2621990" cy="2621990"/>
          </a:xfrm>
          <a:prstGeom prst="rect">
            <a:avLst/>
          </a:prstGeom>
        </p:spPr>
      </p:pic>
      <p:pic>
        <p:nvPicPr>
          <p:cNvPr id="29" name="그림 28" descr="사람, 서있는, 그룹이(가) 표시된 사진&#10;&#10;자동 생성된 설명">
            <a:extLst>
              <a:ext uri="{FF2B5EF4-FFF2-40B4-BE49-F238E27FC236}">
                <a16:creationId xmlns:a16="http://schemas.microsoft.com/office/drawing/2014/main" id="{67847BA7-EEF6-42DC-8172-E45A8E4E57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48" y="2515813"/>
            <a:ext cx="2621990" cy="262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99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3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3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Loss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#L1 + MS-SSIM loss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6ED7A-5A70-4041-8EBF-B40D31043D08}"/>
              </a:ext>
            </a:extLst>
          </p:cNvPr>
          <p:cNvSpPr txBox="1"/>
          <p:nvPr/>
        </p:nvSpPr>
        <p:spPr>
          <a:xfrm>
            <a:off x="6519372" y="408117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#L2 loss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FB987B-4C7F-4D68-82A3-55FE8B338DC0}"/>
              </a:ext>
            </a:extLst>
          </p:cNvPr>
          <p:cNvSpPr/>
          <p:nvPr/>
        </p:nvSpPr>
        <p:spPr>
          <a:xfrm>
            <a:off x="6731544" y="2121638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2F3611-1D7D-499B-B88E-DC7D6C947226}"/>
              </a:ext>
            </a:extLst>
          </p:cNvPr>
          <p:cNvSpPr/>
          <p:nvPr/>
        </p:nvSpPr>
        <p:spPr>
          <a:xfrm>
            <a:off x="8561038" y="2111189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303EA3-3963-4868-BDB7-2120016C7441}"/>
              </a:ext>
            </a:extLst>
          </p:cNvPr>
          <p:cNvSpPr/>
          <p:nvPr/>
        </p:nvSpPr>
        <p:spPr>
          <a:xfrm>
            <a:off x="10643972" y="2117980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128E8-0DB3-4B86-8EA9-17F00F089A1E}"/>
              </a:ext>
            </a:extLst>
          </p:cNvPr>
          <p:cNvSpPr txBox="1"/>
          <p:nvPr/>
        </p:nvSpPr>
        <p:spPr>
          <a:xfrm>
            <a:off x="7044527" y="3356274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4280-4522-4114-A607-40CEFA0DD960}"/>
              </a:ext>
            </a:extLst>
          </p:cNvPr>
          <p:cNvSpPr txBox="1"/>
          <p:nvPr/>
        </p:nvSpPr>
        <p:spPr>
          <a:xfrm>
            <a:off x="10908063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0A019-4FDB-450C-A3DA-958AEC02BFCE}"/>
              </a:ext>
            </a:extLst>
          </p:cNvPr>
          <p:cNvSpPr txBox="1"/>
          <p:nvPr/>
        </p:nvSpPr>
        <p:spPr>
          <a:xfrm>
            <a:off x="8807768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33F7434-1B9C-45CF-9192-74B7FEED96B5}"/>
              </a:ext>
            </a:extLst>
          </p:cNvPr>
          <p:cNvSpPr/>
          <p:nvPr/>
        </p:nvSpPr>
        <p:spPr>
          <a:xfrm>
            <a:off x="8057275" y="2663798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6592562" y="3591812"/>
            <a:ext cx="5205932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Loss: 10.9068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E3DA82-65F2-4456-9F20-A1614710EBD3}"/>
              </a:ext>
            </a:extLst>
          </p:cNvPr>
          <p:cNvSpPr/>
          <p:nvPr/>
        </p:nvSpPr>
        <p:spPr>
          <a:xfrm>
            <a:off x="6745181" y="4505204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7CDD69-E147-4F54-8C7E-4ADFCEBD2E5C}"/>
              </a:ext>
            </a:extLst>
          </p:cNvPr>
          <p:cNvSpPr/>
          <p:nvPr/>
        </p:nvSpPr>
        <p:spPr>
          <a:xfrm>
            <a:off x="8574675" y="4494755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C2D80-070D-4330-9038-B56B235A7912}"/>
              </a:ext>
            </a:extLst>
          </p:cNvPr>
          <p:cNvSpPr/>
          <p:nvPr/>
        </p:nvSpPr>
        <p:spPr>
          <a:xfrm>
            <a:off x="10657609" y="4501546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EB66C0-8E32-4F1E-9F0C-572FA4E46EC9}"/>
              </a:ext>
            </a:extLst>
          </p:cNvPr>
          <p:cNvSpPr txBox="1"/>
          <p:nvPr/>
        </p:nvSpPr>
        <p:spPr>
          <a:xfrm>
            <a:off x="7058164" y="5739840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45F831-CBE4-47BE-99A3-4570B766F3F7}"/>
              </a:ext>
            </a:extLst>
          </p:cNvPr>
          <p:cNvSpPr txBox="1"/>
          <p:nvPr/>
        </p:nvSpPr>
        <p:spPr>
          <a:xfrm>
            <a:off x="10921700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CB9961-ECBA-4469-AAF6-11611CFC030B}"/>
              </a:ext>
            </a:extLst>
          </p:cNvPr>
          <p:cNvSpPr txBox="1"/>
          <p:nvPr/>
        </p:nvSpPr>
        <p:spPr>
          <a:xfrm>
            <a:off x="8821405" y="5752353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0C5733A-2196-47A4-AF7E-B14E64E44A4D}"/>
              </a:ext>
            </a:extLst>
          </p:cNvPr>
          <p:cNvSpPr/>
          <p:nvPr/>
        </p:nvSpPr>
        <p:spPr>
          <a:xfrm>
            <a:off x="8070912" y="5047364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57AE2D-90C6-4CF3-A1BC-FFD1B1E49D2C}"/>
              </a:ext>
            </a:extLst>
          </p:cNvPr>
          <p:cNvSpPr txBox="1"/>
          <p:nvPr/>
        </p:nvSpPr>
        <p:spPr>
          <a:xfrm>
            <a:off x="6477241" y="6134074"/>
            <a:ext cx="5436574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100, </a:t>
            </a:r>
            <a:r>
              <a:rPr lang="en-US" altLang="ko-KR" sz="1400" dirty="0">
                <a:solidFill>
                  <a:srgbClr val="FF7043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0.0034, Accuracy: 0.9966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B78B29-AD62-4B03-ADAC-5B1C95CC4F95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 – BN + </a:t>
            </a:r>
            <a:r>
              <a:rPr lang="en-US" altLang="ko-KR" sz="2800" b="1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+ Residual</a:t>
            </a:r>
            <a:r>
              <a:rPr lang="en-US" altLang="ko-KR" sz="20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 descr="숲, 숲이우거진이(가) 표시된 사진&#10;&#10;자동 생성된 설명">
            <a:extLst>
              <a:ext uri="{FF2B5EF4-FFF2-40B4-BE49-F238E27FC236}">
                <a16:creationId xmlns:a16="http://schemas.microsoft.com/office/drawing/2014/main" id="{E19F7AC5-170D-4258-AA63-699564203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79" y="2198898"/>
            <a:ext cx="1076598" cy="1076598"/>
          </a:xfrm>
          <a:prstGeom prst="rect">
            <a:avLst/>
          </a:prstGeom>
        </p:spPr>
      </p:pic>
      <p:pic>
        <p:nvPicPr>
          <p:cNvPr id="12" name="그림 11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2244E046-325C-4932-9E6B-0CE68C014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424" y="2211970"/>
            <a:ext cx="1076598" cy="1076598"/>
          </a:xfrm>
          <a:prstGeom prst="rect">
            <a:avLst/>
          </a:prstGeom>
        </p:spPr>
      </p:pic>
      <p:pic>
        <p:nvPicPr>
          <p:cNvPr id="20" name="그림 19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1AFC5D02-BE47-4E91-A61E-795AE04455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82" y="2189590"/>
            <a:ext cx="1076598" cy="1076598"/>
          </a:xfrm>
          <a:prstGeom prst="rect">
            <a:avLst/>
          </a:prstGeom>
        </p:spPr>
      </p:pic>
      <p:pic>
        <p:nvPicPr>
          <p:cNvPr id="24" name="그림 23" descr="실외, 포유류이(가) 표시된 사진&#10;&#10;자동 생성된 설명">
            <a:extLst>
              <a:ext uri="{FF2B5EF4-FFF2-40B4-BE49-F238E27FC236}">
                <a16:creationId xmlns:a16="http://schemas.microsoft.com/office/drawing/2014/main" id="{DB2F9FBB-427A-4CD6-9D1C-CD9A0E6F80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77" y="4597409"/>
            <a:ext cx="1065536" cy="1065536"/>
          </a:xfrm>
          <a:prstGeom prst="rect">
            <a:avLst/>
          </a:prstGeom>
        </p:spPr>
      </p:pic>
      <p:pic>
        <p:nvPicPr>
          <p:cNvPr id="28" name="그림 27" descr="나무, 실외, 하늘, 식물이(가) 표시된 사진&#10;&#10;자동 생성된 설명">
            <a:extLst>
              <a:ext uri="{FF2B5EF4-FFF2-40B4-BE49-F238E27FC236}">
                <a16:creationId xmlns:a16="http://schemas.microsoft.com/office/drawing/2014/main" id="{5544C17F-E536-4812-AFE0-8064AC2BE7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51" y="4597409"/>
            <a:ext cx="1065536" cy="1065536"/>
          </a:xfrm>
          <a:prstGeom prst="rect">
            <a:avLst/>
          </a:prstGeom>
        </p:spPr>
      </p:pic>
      <p:pic>
        <p:nvPicPr>
          <p:cNvPr id="31" name="그림 30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169C1468-1998-462D-BE93-0ED54791BF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10" y="4597409"/>
            <a:ext cx="1065536" cy="10655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323DA7A-6443-4684-9A06-FBBCC216CE9A}"/>
              </a:ext>
            </a:extLst>
          </p:cNvPr>
          <p:cNvSpPr txBox="1"/>
          <p:nvPr/>
        </p:nvSpPr>
        <p:spPr>
          <a:xfrm>
            <a:off x="391306" y="4225830"/>
            <a:ext cx="520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386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L1 &lt; L2</a:t>
            </a: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When calculating PSNR, </a:t>
            </a:r>
            <a:r>
              <a:rPr lang="en-US" altLang="ko-KR" sz="1200" dirty="0"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the L2 loss comes out better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9326CC-6AE0-4F41-AB59-D2E6C28B95D0}"/>
              </a:ext>
            </a:extLst>
          </p:cNvPr>
          <p:cNvSpPr/>
          <p:nvPr/>
        </p:nvSpPr>
        <p:spPr>
          <a:xfrm>
            <a:off x="358897" y="2964360"/>
            <a:ext cx="5116986" cy="10076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D278748-F7D8-4A92-A91C-78BB61A402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79" y="3049590"/>
            <a:ext cx="3034670" cy="83714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BBC4764-43EB-461B-BD09-8497F6E9E5A5}"/>
              </a:ext>
            </a:extLst>
          </p:cNvPr>
          <p:cNvSpPr txBox="1"/>
          <p:nvPr/>
        </p:nvSpPr>
        <p:spPr>
          <a:xfrm>
            <a:off x="358897" y="2964359"/>
            <a:ext cx="1739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use </a:t>
            </a:r>
            <a:r>
              <a:rPr lang="en-US" altLang="ko-KR" sz="2800" dirty="0">
                <a:solidFill>
                  <a:srgbClr val="20386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PSNR </a:t>
            </a:r>
          </a:p>
        </p:txBody>
      </p:sp>
    </p:spTree>
    <p:extLst>
      <p:ext uri="{BB962C8B-B14F-4D97-AF65-F5344CB8AC3E}">
        <p14:creationId xmlns:p14="http://schemas.microsoft.com/office/powerpoint/2010/main" val="1668155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Loss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#L1 + MS-SSIM loss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#L2 loss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pic>
        <p:nvPicPr>
          <p:cNvPr id="45" name="그림 44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39B18A1F-5EF5-4C9C-AA15-CDEF2B932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16" y="2493168"/>
            <a:ext cx="2690962" cy="2690962"/>
          </a:xfrm>
          <a:prstGeom prst="rect">
            <a:avLst/>
          </a:prstGeom>
        </p:spPr>
      </p:pic>
      <p:pic>
        <p:nvPicPr>
          <p:cNvPr id="46" name="그림 45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C1C857D0-070E-4B3E-947E-B743C77D7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9" y="2493168"/>
            <a:ext cx="2690962" cy="2690962"/>
          </a:xfrm>
          <a:prstGeom prst="rect">
            <a:avLst/>
          </a:prstGeom>
        </p:spPr>
      </p:pic>
      <p:pic>
        <p:nvPicPr>
          <p:cNvPr id="50" name="그림 49" descr="나무, 실외, 하늘, 식물이(가) 표시된 사진&#10;&#10;자동 생성된 설명">
            <a:extLst>
              <a:ext uri="{FF2B5EF4-FFF2-40B4-BE49-F238E27FC236}">
                <a16:creationId xmlns:a16="http://schemas.microsoft.com/office/drawing/2014/main" id="{6C8F386A-DF81-431E-AE5D-7ACAA1CDC1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89" y="2493168"/>
            <a:ext cx="2663312" cy="2663312"/>
          </a:xfrm>
          <a:prstGeom prst="rect">
            <a:avLst/>
          </a:prstGeom>
        </p:spPr>
      </p:pic>
      <p:pic>
        <p:nvPicPr>
          <p:cNvPr id="52" name="그림 51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88738FC4-7572-46CF-A003-D0DB6024B3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493168"/>
            <a:ext cx="2663312" cy="266331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09766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3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3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Use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Scheduler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FB987B-4C7F-4D68-82A3-55FE8B338DC0}"/>
              </a:ext>
            </a:extLst>
          </p:cNvPr>
          <p:cNvSpPr/>
          <p:nvPr/>
        </p:nvSpPr>
        <p:spPr>
          <a:xfrm>
            <a:off x="6731544" y="2121638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2F3611-1D7D-499B-B88E-DC7D6C947226}"/>
              </a:ext>
            </a:extLst>
          </p:cNvPr>
          <p:cNvSpPr/>
          <p:nvPr/>
        </p:nvSpPr>
        <p:spPr>
          <a:xfrm>
            <a:off x="8561038" y="2111189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303EA3-3963-4868-BDB7-2120016C7441}"/>
              </a:ext>
            </a:extLst>
          </p:cNvPr>
          <p:cNvSpPr/>
          <p:nvPr/>
        </p:nvSpPr>
        <p:spPr>
          <a:xfrm>
            <a:off x="10643972" y="2117980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128E8-0DB3-4B86-8EA9-17F00F089A1E}"/>
              </a:ext>
            </a:extLst>
          </p:cNvPr>
          <p:cNvSpPr txBox="1"/>
          <p:nvPr/>
        </p:nvSpPr>
        <p:spPr>
          <a:xfrm>
            <a:off x="7044527" y="3356274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4280-4522-4114-A607-40CEFA0DD960}"/>
              </a:ext>
            </a:extLst>
          </p:cNvPr>
          <p:cNvSpPr txBox="1"/>
          <p:nvPr/>
        </p:nvSpPr>
        <p:spPr>
          <a:xfrm>
            <a:off x="10908063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0A019-4FDB-450C-A3DA-958AEC02BFCE}"/>
              </a:ext>
            </a:extLst>
          </p:cNvPr>
          <p:cNvSpPr txBox="1"/>
          <p:nvPr/>
        </p:nvSpPr>
        <p:spPr>
          <a:xfrm>
            <a:off x="8807768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33F7434-1B9C-45CF-9192-74B7FEED96B5}"/>
              </a:ext>
            </a:extLst>
          </p:cNvPr>
          <p:cNvSpPr/>
          <p:nvPr/>
        </p:nvSpPr>
        <p:spPr>
          <a:xfrm>
            <a:off x="8057275" y="2663798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6804235" y="4647015"/>
            <a:ext cx="5205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Try to Use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We used the scheduler to produce results, but the output was not good. </a:t>
            </a:r>
            <a:endParaRPr lang="en-US" altLang="ko-KR" sz="1400" dirty="0">
              <a:solidFill>
                <a:srgbClr val="F037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2F8ECC-5C1E-458B-B430-B94E5A5D9F0A}"/>
              </a:ext>
            </a:extLst>
          </p:cNvPr>
          <p:cNvCxnSpPr>
            <a:cxnSpLocks/>
          </p:cNvCxnSpPr>
          <p:nvPr/>
        </p:nvCxnSpPr>
        <p:spPr>
          <a:xfrm>
            <a:off x="393610" y="5473079"/>
            <a:ext cx="533400" cy="0"/>
          </a:xfrm>
          <a:prstGeom prst="line">
            <a:avLst/>
          </a:prstGeom>
          <a:ln w="101600">
            <a:solidFill>
              <a:srgbClr val="067B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36485-434B-4E61-9597-30E76B625698}"/>
              </a:ext>
            </a:extLst>
          </p:cNvPr>
          <p:cNvCxnSpPr>
            <a:cxnSpLocks/>
          </p:cNvCxnSpPr>
          <p:nvPr/>
        </p:nvCxnSpPr>
        <p:spPr>
          <a:xfrm>
            <a:off x="393610" y="5789832"/>
            <a:ext cx="533400" cy="0"/>
          </a:xfrm>
          <a:prstGeom prst="line">
            <a:avLst/>
          </a:prstGeom>
          <a:ln w="101600">
            <a:solidFill>
              <a:srgbClr val="CF37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C72581-E5DC-41E2-9FA7-80362A1D4792}"/>
              </a:ext>
            </a:extLst>
          </p:cNvPr>
          <p:cNvSpPr txBox="1"/>
          <p:nvPr/>
        </p:nvSpPr>
        <p:spPr>
          <a:xfrm>
            <a:off x="927009" y="5317001"/>
            <a:ext cx="45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size=30 / train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9A031E-AFD0-4A45-B1FD-567F4081937D}"/>
              </a:ext>
            </a:extLst>
          </p:cNvPr>
          <p:cNvSpPr txBox="1"/>
          <p:nvPr/>
        </p:nvSpPr>
        <p:spPr>
          <a:xfrm>
            <a:off x="927010" y="5636526"/>
            <a:ext cx="472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FFA4B-2B7F-4EC4-83FE-E75AF846B9DA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#1. – </a:t>
            </a:r>
            <a:r>
              <a:rPr lang="en-US" altLang="ko-KR" sz="20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BN + </a:t>
            </a:r>
            <a:r>
              <a:rPr lang="en-US" altLang="ko-KR" sz="2000" b="1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r>
              <a:rPr lang="en-US" altLang="ko-KR" sz="20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+ Residual + L1 </a:t>
            </a:r>
            <a:r>
              <a:rPr lang="en-US" altLang="ko-KR" sz="14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(+MS-SSIM Loss) 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F0E051-0D22-47A9-9819-D7EAFDBA6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1" y="1588260"/>
            <a:ext cx="5009197" cy="3504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 descr="잔디, 나무, 실외, 식물이(가) 표시된 사진&#10;&#10;자동 생성된 설명">
            <a:extLst>
              <a:ext uri="{FF2B5EF4-FFF2-40B4-BE49-F238E27FC236}">
                <a16:creationId xmlns:a16="http://schemas.microsoft.com/office/drawing/2014/main" id="{0D310A26-3AE5-4DEC-8DE2-DFA5CBCC7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19" y="2220086"/>
            <a:ext cx="1073594" cy="1073594"/>
          </a:xfrm>
          <a:prstGeom prst="rect">
            <a:avLst/>
          </a:prstGeom>
        </p:spPr>
      </p:pic>
      <p:pic>
        <p:nvPicPr>
          <p:cNvPr id="20" name="그림 19" descr="잔디, 나무, 실외, 무성한이(가) 표시된 사진&#10;&#10;자동 생성된 설명">
            <a:extLst>
              <a:ext uri="{FF2B5EF4-FFF2-40B4-BE49-F238E27FC236}">
                <a16:creationId xmlns:a16="http://schemas.microsoft.com/office/drawing/2014/main" id="{708F136B-8CCD-4265-AE3D-546E70778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278" y="2187382"/>
            <a:ext cx="1073594" cy="1073594"/>
          </a:xfrm>
          <a:prstGeom prst="rect">
            <a:avLst/>
          </a:prstGeom>
        </p:spPr>
      </p:pic>
      <p:pic>
        <p:nvPicPr>
          <p:cNvPr id="23" name="그림 22" descr="잔디, 나무, 식물, 초원이(가) 표시된 사진&#10;&#10;자동 생성된 설명">
            <a:extLst>
              <a:ext uri="{FF2B5EF4-FFF2-40B4-BE49-F238E27FC236}">
                <a16:creationId xmlns:a16="http://schemas.microsoft.com/office/drawing/2014/main" id="{49794E45-E514-4CA3-92E3-6F0DFF9B33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44" y="2216434"/>
            <a:ext cx="1073594" cy="10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19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3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3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Use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Scheduler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FB987B-4C7F-4D68-82A3-55FE8B338DC0}"/>
              </a:ext>
            </a:extLst>
          </p:cNvPr>
          <p:cNvSpPr/>
          <p:nvPr/>
        </p:nvSpPr>
        <p:spPr>
          <a:xfrm>
            <a:off x="6731544" y="2121638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2F3611-1D7D-499B-B88E-DC7D6C947226}"/>
              </a:ext>
            </a:extLst>
          </p:cNvPr>
          <p:cNvSpPr/>
          <p:nvPr/>
        </p:nvSpPr>
        <p:spPr>
          <a:xfrm>
            <a:off x="8561038" y="2111189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303EA3-3963-4868-BDB7-2120016C7441}"/>
              </a:ext>
            </a:extLst>
          </p:cNvPr>
          <p:cNvSpPr/>
          <p:nvPr/>
        </p:nvSpPr>
        <p:spPr>
          <a:xfrm>
            <a:off x="10643972" y="2117980"/>
            <a:ext cx="1256206" cy="1569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128E8-0DB3-4B86-8EA9-17F00F089A1E}"/>
              </a:ext>
            </a:extLst>
          </p:cNvPr>
          <p:cNvSpPr txBox="1"/>
          <p:nvPr/>
        </p:nvSpPr>
        <p:spPr>
          <a:xfrm>
            <a:off x="7044527" y="3356274"/>
            <a:ext cx="636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4280-4522-4114-A607-40CEFA0DD960}"/>
              </a:ext>
            </a:extLst>
          </p:cNvPr>
          <p:cNvSpPr txBox="1"/>
          <p:nvPr/>
        </p:nvSpPr>
        <p:spPr>
          <a:xfrm>
            <a:off x="10908063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A0A019-4FDB-450C-A3DA-958AEC02BFCE}"/>
              </a:ext>
            </a:extLst>
          </p:cNvPr>
          <p:cNvSpPr txBox="1"/>
          <p:nvPr/>
        </p:nvSpPr>
        <p:spPr>
          <a:xfrm>
            <a:off x="8807768" y="3368787"/>
            <a:ext cx="76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33F7434-1B9C-45CF-9192-74B7FEED96B5}"/>
              </a:ext>
            </a:extLst>
          </p:cNvPr>
          <p:cNvSpPr/>
          <p:nvPr/>
        </p:nvSpPr>
        <p:spPr>
          <a:xfrm>
            <a:off x="8057275" y="2663798"/>
            <a:ext cx="475550" cy="300561"/>
          </a:xfrm>
          <a:prstGeom prst="rightArrow">
            <a:avLst/>
          </a:prstGeom>
          <a:solidFill>
            <a:srgbClr val="5D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6804235" y="4647015"/>
            <a:ext cx="52059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Try to Use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When we used the scheduler, we got the misused loss and accuracy values, but the </a:t>
            </a:r>
            <a:r>
              <a:rPr lang="en-US" altLang="ko-KR" sz="1400" dirty="0">
                <a:solidFill>
                  <a:srgbClr val="069D8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 was not good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2F8ECC-5C1E-458B-B430-B94E5A5D9F0A}"/>
              </a:ext>
            </a:extLst>
          </p:cNvPr>
          <p:cNvCxnSpPr>
            <a:cxnSpLocks/>
          </p:cNvCxnSpPr>
          <p:nvPr/>
        </p:nvCxnSpPr>
        <p:spPr>
          <a:xfrm>
            <a:off x="393610" y="5473079"/>
            <a:ext cx="533400" cy="0"/>
          </a:xfrm>
          <a:prstGeom prst="line">
            <a:avLst/>
          </a:prstGeom>
          <a:ln w="101600">
            <a:solidFill>
              <a:srgbClr val="069D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36485-434B-4E61-9597-30E76B625698}"/>
              </a:ext>
            </a:extLst>
          </p:cNvPr>
          <p:cNvCxnSpPr>
            <a:cxnSpLocks/>
          </p:cNvCxnSpPr>
          <p:nvPr/>
        </p:nvCxnSpPr>
        <p:spPr>
          <a:xfrm>
            <a:off x="393610" y="5789832"/>
            <a:ext cx="533400" cy="0"/>
          </a:xfrm>
          <a:prstGeom prst="line">
            <a:avLst/>
          </a:prstGeom>
          <a:ln w="101600">
            <a:solidFill>
              <a:srgbClr val="BE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C72581-E5DC-41E2-9FA7-80362A1D4792}"/>
              </a:ext>
            </a:extLst>
          </p:cNvPr>
          <p:cNvSpPr txBox="1"/>
          <p:nvPr/>
        </p:nvSpPr>
        <p:spPr>
          <a:xfrm>
            <a:off x="927009" y="5317001"/>
            <a:ext cx="45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size=30 / train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9A031E-AFD0-4A45-B1FD-567F4081937D}"/>
              </a:ext>
            </a:extLst>
          </p:cNvPr>
          <p:cNvSpPr txBox="1"/>
          <p:nvPr/>
        </p:nvSpPr>
        <p:spPr>
          <a:xfrm>
            <a:off x="927010" y="5636526"/>
            <a:ext cx="472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size = 30 / validation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FFA4B-2B7F-4EC4-83FE-E75AF846B9DA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#2. – </a:t>
            </a:r>
            <a:r>
              <a:rPr lang="en-US" altLang="ko-KR" sz="20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IN + </a:t>
            </a:r>
            <a:r>
              <a:rPr lang="en-US" altLang="ko-KR" sz="2000" b="1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r>
              <a:rPr lang="en-US" altLang="ko-KR" sz="20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+ Residual + L2 loss</a:t>
            </a:r>
            <a:r>
              <a:rPr lang="en-US" altLang="ko-KR" sz="14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9F4AB7-2427-4549-ACD4-7E293802E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2" y="1565485"/>
            <a:ext cx="5039104" cy="3578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 descr="앉아있는, 포유류, 개, 검은색이(가) 표시된 사진&#10;&#10;자동 생성된 설명">
            <a:extLst>
              <a:ext uri="{FF2B5EF4-FFF2-40B4-BE49-F238E27FC236}">
                <a16:creationId xmlns:a16="http://schemas.microsoft.com/office/drawing/2014/main" id="{910DB0EA-8939-4DA3-8EEE-6FCA2E9D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11" y="2231696"/>
            <a:ext cx="1067600" cy="1067600"/>
          </a:xfrm>
          <a:prstGeom prst="rect">
            <a:avLst/>
          </a:prstGeom>
        </p:spPr>
      </p:pic>
      <p:pic>
        <p:nvPicPr>
          <p:cNvPr id="16" name="그림 15" descr="포유류, 검은색, 실외, 자이언트판다이(가) 표시된 사진&#10;&#10;자동 생성된 설명">
            <a:extLst>
              <a:ext uri="{FF2B5EF4-FFF2-40B4-BE49-F238E27FC236}">
                <a16:creationId xmlns:a16="http://schemas.microsoft.com/office/drawing/2014/main" id="{43AA85BD-4158-4F6D-B67C-51476E4DED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275" y="2227786"/>
            <a:ext cx="1067600" cy="1067600"/>
          </a:xfrm>
          <a:prstGeom prst="rect">
            <a:avLst/>
          </a:prstGeom>
        </p:spPr>
      </p:pic>
      <p:pic>
        <p:nvPicPr>
          <p:cNvPr id="19" name="그림 18" descr="개, 포유류, 검은색, 앉아있는이(가) 표시된 사진&#10;&#10;자동 생성된 설명">
            <a:extLst>
              <a:ext uri="{FF2B5EF4-FFF2-40B4-BE49-F238E27FC236}">
                <a16:creationId xmlns:a16="http://schemas.microsoft.com/office/drawing/2014/main" id="{66A86AD8-7F83-4F21-B000-1FBDE21BDB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341" y="2220086"/>
            <a:ext cx="1067600" cy="1067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CA9925E-7637-4C0E-964B-2B458C3E807C}"/>
              </a:ext>
            </a:extLst>
          </p:cNvPr>
          <p:cNvSpPr txBox="1"/>
          <p:nvPr/>
        </p:nvSpPr>
        <p:spPr>
          <a:xfrm>
            <a:off x="6592562" y="3591812"/>
            <a:ext cx="5205932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20, </a:t>
            </a:r>
            <a:r>
              <a:rPr lang="en-US" altLang="ko-KR" sz="1400" dirty="0">
                <a:solidFill>
                  <a:srgbClr val="069D8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0.0319, Accuracy: 0.9681</a:t>
            </a:r>
          </a:p>
        </p:txBody>
      </p:sp>
    </p:spTree>
    <p:extLst>
      <p:ext uri="{BB962C8B-B14F-4D97-AF65-F5344CB8AC3E}">
        <p14:creationId xmlns:p14="http://schemas.microsoft.com/office/powerpoint/2010/main" val="391220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D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A1461C-D88C-4567-9A09-F491391AB20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Hmmm | Illustration, People illustration, Graphic design posters">
            <a:extLst>
              <a:ext uri="{FF2B5EF4-FFF2-40B4-BE49-F238E27FC236}">
                <a16:creationId xmlns:a16="http://schemas.microsoft.com/office/drawing/2014/main" id="{28619F19-1824-479B-B9D4-ABC86307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07" y="3638145"/>
            <a:ext cx="4293140" cy="321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161C034F-8020-4E0A-BD9E-46F9D2227BEA}"/>
              </a:ext>
            </a:extLst>
          </p:cNvPr>
          <p:cNvSpPr/>
          <p:nvPr/>
        </p:nvSpPr>
        <p:spPr>
          <a:xfrm rot="632113">
            <a:off x="4242801" y="1210330"/>
            <a:ext cx="6837090" cy="4019051"/>
          </a:xfrm>
          <a:prstGeom prst="cloudCallout">
            <a:avLst>
              <a:gd name="adj1" fmla="val -53798"/>
              <a:gd name="adj2" fmla="val 69383"/>
            </a:avLst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-1" y="0"/>
            <a:ext cx="429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5067937" y="2185199"/>
            <a:ext cx="534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High Accuracy !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4BB88-2B07-4EAF-951F-DAD1FEB01910}"/>
              </a:ext>
            </a:extLst>
          </p:cNvPr>
          <p:cNvSpPr txBox="1"/>
          <p:nvPr/>
        </p:nvSpPr>
        <p:spPr>
          <a:xfrm>
            <a:off x="5350002" y="3131202"/>
            <a:ext cx="492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Implement various models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for denoising tasks directly, and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improve denoising performance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by transforming the base model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1C0BB195-8F33-4C3F-AB4E-111C0D1A4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10725"/>
          <a:stretch/>
        </p:blipFill>
        <p:spPr bwMode="auto">
          <a:xfrm rot="10800000">
            <a:off x="10405639" y="0"/>
            <a:ext cx="1786359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52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Activation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#L1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#L2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pic>
        <p:nvPicPr>
          <p:cNvPr id="27" name="그림 26" descr="잔디, 나무, 실외, 무성한이(가) 표시된 사진&#10;&#10;자동 생성된 설명">
            <a:extLst>
              <a:ext uri="{FF2B5EF4-FFF2-40B4-BE49-F238E27FC236}">
                <a16:creationId xmlns:a16="http://schemas.microsoft.com/office/drawing/2014/main" id="{BBE2B61B-1CE3-476A-8151-C1BE69AC2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16" y="2513582"/>
            <a:ext cx="2690960" cy="2690960"/>
          </a:xfrm>
          <a:prstGeom prst="rect">
            <a:avLst/>
          </a:prstGeom>
        </p:spPr>
      </p:pic>
      <p:pic>
        <p:nvPicPr>
          <p:cNvPr id="28" name="그림 27" descr="잔디, 나무, 식물, 초원이(가) 표시된 사진&#10;&#10;자동 생성된 설명">
            <a:extLst>
              <a:ext uri="{FF2B5EF4-FFF2-40B4-BE49-F238E27FC236}">
                <a16:creationId xmlns:a16="http://schemas.microsoft.com/office/drawing/2014/main" id="{8A05A070-5E0F-45AF-AFA9-871BBDEEF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9" y="2513582"/>
            <a:ext cx="2690960" cy="2690960"/>
          </a:xfrm>
          <a:prstGeom prst="rect">
            <a:avLst/>
          </a:prstGeom>
        </p:spPr>
      </p:pic>
      <p:pic>
        <p:nvPicPr>
          <p:cNvPr id="30" name="그림 29" descr="포유류, 검은색, 실외, 자이언트판다이(가) 표시된 사진&#10;&#10;자동 생성된 설명">
            <a:extLst>
              <a:ext uri="{FF2B5EF4-FFF2-40B4-BE49-F238E27FC236}">
                <a16:creationId xmlns:a16="http://schemas.microsoft.com/office/drawing/2014/main" id="{EE9F14DA-989D-45AA-BEBE-53699FF306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33" y="2486916"/>
            <a:ext cx="2632762" cy="2632762"/>
          </a:xfrm>
          <a:prstGeom prst="rect">
            <a:avLst/>
          </a:prstGeom>
        </p:spPr>
      </p:pic>
      <p:pic>
        <p:nvPicPr>
          <p:cNvPr id="31" name="그림 30" descr="개, 포유류, 검은색, 앉아있는이(가) 표시된 사진&#10;&#10;자동 생성된 설명">
            <a:extLst>
              <a:ext uri="{FF2B5EF4-FFF2-40B4-BE49-F238E27FC236}">
                <a16:creationId xmlns:a16="http://schemas.microsoft.com/office/drawing/2014/main" id="{9F0F0DD6-9DD8-4C98-ADD9-7BA1D255FB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498526"/>
            <a:ext cx="2632762" cy="26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 opened">
            <a:extLst>
              <a:ext uri="{FF2B5EF4-FFF2-40B4-BE49-F238E27FC236}">
                <a16:creationId xmlns:a16="http://schemas.microsoft.com/office/drawing/2014/main" id="{FA7360E9-3F76-4714-BA32-D933FC60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r="112" b="7944"/>
          <a:stretch/>
        </p:blipFill>
        <p:spPr bwMode="auto">
          <a:xfrm>
            <a:off x="0" y="-27996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C59E4-BC9E-4469-A339-282B87F8B287}"/>
              </a:ext>
            </a:extLst>
          </p:cNvPr>
          <p:cNvSpPr/>
          <p:nvPr/>
        </p:nvSpPr>
        <p:spPr>
          <a:xfrm>
            <a:off x="0" y="-27996"/>
            <a:ext cx="12191999" cy="685800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Batch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Size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2A921-58EE-43A9-977E-412F3C89233D}"/>
              </a:ext>
            </a:extLst>
          </p:cNvPr>
          <p:cNvSpPr txBox="1"/>
          <p:nvPr/>
        </p:nvSpPr>
        <p:spPr>
          <a:xfrm>
            <a:off x="181832" y="1049818"/>
            <a:ext cx="714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Case # – BN + </a:t>
            </a:r>
            <a:r>
              <a:rPr lang="en-US" altLang="ko-KR" sz="2800" b="1" dirty="0" err="1">
                <a:latin typeface="Ink Free" panose="03080402000500000000" pitchFamily="66" charset="0"/>
                <a:ea typeface="에스코어 드림 9 Black" panose="020B0A03030302020204" pitchFamily="34" charset="-127"/>
              </a:rPr>
              <a:t>ReLU</a:t>
            </a:r>
            <a:r>
              <a:rPr lang="en-US" altLang="ko-KR" sz="2800" b="1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 + Residual + L2 loss</a:t>
            </a:r>
            <a:endParaRPr lang="ko-KR" altLang="en-US" sz="2800" b="1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2FC7E-7E6A-4AA4-90FD-373227B9F712}"/>
              </a:ext>
            </a:extLst>
          </p:cNvPr>
          <p:cNvSpPr txBox="1"/>
          <p:nvPr/>
        </p:nvSpPr>
        <p:spPr>
          <a:xfrm>
            <a:off x="6448902" y="1698719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#batch size = 10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6ED7A-5A70-4041-8EBF-B40D31043D08}"/>
              </a:ext>
            </a:extLst>
          </p:cNvPr>
          <p:cNvSpPr txBox="1"/>
          <p:nvPr/>
        </p:nvSpPr>
        <p:spPr>
          <a:xfrm>
            <a:off x="6448901" y="2906203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#batch size = 30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240F-5C25-4EAE-805E-9D1F6C3B7926}"/>
              </a:ext>
            </a:extLst>
          </p:cNvPr>
          <p:cNvSpPr txBox="1"/>
          <p:nvPr/>
        </p:nvSpPr>
        <p:spPr>
          <a:xfrm>
            <a:off x="6647898" y="2160384"/>
            <a:ext cx="4537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</a:t>
            </a:r>
          </a:p>
          <a:p>
            <a:r>
              <a:rPr lang="en-US" altLang="ko-KR" sz="1400" dirty="0">
                <a:solidFill>
                  <a:srgbClr val="EB6B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0.0031</a:t>
            </a:r>
          </a:p>
          <a:p>
            <a:r>
              <a:rPr lang="en-US" altLang="ko-KR" sz="1400" dirty="0">
                <a:solidFill>
                  <a:srgbClr val="EB6B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Accuracy: 0.9969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57AE2D-90C6-4CF3-A1BC-FFD1B1E49D2C}"/>
              </a:ext>
            </a:extLst>
          </p:cNvPr>
          <p:cNvSpPr txBox="1"/>
          <p:nvPr/>
        </p:nvSpPr>
        <p:spPr>
          <a:xfrm>
            <a:off x="6661406" y="3344720"/>
            <a:ext cx="4738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</a:t>
            </a:r>
          </a:p>
          <a:p>
            <a:r>
              <a:rPr lang="en-US" altLang="ko-KR" sz="1400" dirty="0">
                <a:solidFill>
                  <a:srgbClr val="FF7043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0.0034</a:t>
            </a:r>
          </a:p>
          <a:p>
            <a:r>
              <a:rPr lang="en-US" altLang="ko-KR" sz="1400" dirty="0">
                <a:solidFill>
                  <a:srgbClr val="FF7043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Accuracy: 0.9966 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2F8ECC-5C1E-458B-B430-B94E5A5D9F0A}"/>
              </a:ext>
            </a:extLst>
          </p:cNvPr>
          <p:cNvCxnSpPr>
            <a:cxnSpLocks/>
          </p:cNvCxnSpPr>
          <p:nvPr/>
        </p:nvCxnSpPr>
        <p:spPr>
          <a:xfrm>
            <a:off x="393610" y="5473079"/>
            <a:ext cx="533400" cy="0"/>
          </a:xfrm>
          <a:prstGeom prst="line">
            <a:avLst/>
          </a:prstGeom>
          <a:ln w="101600">
            <a:solidFill>
              <a:srgbClr val="EE3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8236485-434B-4E61-9597-30E76B625698}"/>
              </a:ext>
            </a:extLst>
          </p:cNvPr>
          <p:cNvCxnSpPr>
            <a:cxnSpLocks/>
          </p:cNvCxnSpPr>
          <p:nvPr/>
        </p:nvCxnSpPr>
        <p:spPr>
          <a:xfrm>
            <a:off x="393610" y="5789832"/>
            <a:ext cx="533400" cy="0"/>
          </a:xfrm>
          <a:prstGeom prst="line">
            <a:avLst/>
          </a:prstGeom>
          <a:ln w="101600">
            <a:solidFill>
              <a:srgbClr val="FF7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9175166-F661-4D2F-9A63-5CDFBBFC2B09}"/>
              </a:ext>
            </a:extLst>
          </p:cNvPr>
          <p:cNvCxnSpPr>
            <a:cxnSpLocks/>
          </p:cNvCxnSpPr>
          <p:nvPr/>
        </p:nvCxnSpPr>
        <p:spPr>
          <a:xfrm>
            <a:off x="393610" y="6106585"/>
            <a:ext cx="533400" cy="0"/>
          </a:xfrm>
          <a:prstGeom prst="line">
            <a:avLst/>
          </a:prstGeom>
          <a:ln w="101600">
            <a:solidFill>
              <a:srgbClr val="CC32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890205E-7BED-4B49-BD4E-ED9A4E9B5EF6}"/>
              </a:ext>
            </a:extLst>
          </p:cNvPr>
          <p:cNvCxnSpPr>
            <a:cxnSpLocks/>
          </p:cNvCxnSpPr>
          <p:nvPr/>
        </p:nvCxnSpPr>
        <p:spPr>
          <a:xfrm>
            <a:off x="393610" y="6423338"/>
            <a:ext cx="533400" cy="0"/>
          </a:xfrm>
          <a:prstGeom prst="line">
            <a:avLst/>
          </a:prstGeom>
          <a:ln w="101600">
            <a:solidFill>
              <a:srgbClr val="BABA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C72581-E5DC-41E2-9FA7-80362A1D4792}"/>
              </a:ext>
            </a:extLst>
          </p:cNvPr>
          <p:cNvSpPr txBox="1"/>
          <p:nvPr/>
        </p:nvSpPr>
        <p:spPr>
          <a:xfrm>
            <a:off x="927009" y="5317001"/>
            <a:ext cx="4519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size=10 / train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9A031E-AFD0-4A45-B1FD-567F4081937D}"/>
              </a:ext>
            </a:extLst>
          </p:cNvPr>
          <p:cNvSpPr txBox="1"/>
          <p:nvPr/>
        </p:nvSpPr>
        <p:spPr>
          <a:xfrm>
            <a:off x="927010" y="5636526"/>
            <a:ext cx="472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05862A-1DB5-44FD-9495-25A52428D0F4}"/>
              </a:ext>
            </a:extLst>
          </p:cNvPr>
          <p:cNvSpPr txBox="1"/>
          <p:nvPr/>
        </p:nvSpPr>
        <p:spPr>
          <a:xfrm>
            <a:off x="927010" y="5945891"/>
            <a:ext cx="451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size = 50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496D25-2D7E-418D-815B-8017B4C181AA}"/>
              </a:ext>
            </a:extLst>
          </p:cNvPr>
          <p:cNvSpPr txBox="1"/>
          <p:nvPr/>
        </p:nvSpPr>
        <p:spPr>
          <a:xfrm>
            <a:off x="927010" y="6270496"/>
            <a:ext cx="486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size = 70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E810057-C9F6-43FE-9B7C-0475F02D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5" y="1637434"/>
            <a:ext cx="4838055" cy="3362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5F77AC2-D211-4FD0-BBEA-4CCFB4F1446B}"/>
              </a:ext>
            </a:extLst>
          </p:cNvPr>
          <p:cNvSpPr/>
          <p:nvPr/>
        </p:nvSpPr>
        <p:spPr>
          <a:xfrm>
            <a:off x="4647939" y="1819525"/>
            <a:ext cx="1800962" cy="1772544"/>
          </a:xfrm>
          <a:prstGeom prst="ellipse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7B0F8CA-5C16-4A99-A5A3-F76E7E2A1AB3}"/>
              </a:ext>
            </a:extLst>
          </p:cNvPr>
          <p:cNvSpPr/>
          <p:nvPr/>
        </p:nvSpPr>
        <p:spPr>
          <a:xfrm>
            <a:off x="4337164" y="4147889"/>
            <a:ext cx="569398" cy="5222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EA7A6FD-C91D-47DC-8178-1DAE8E62D41C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flipV="1">
            <a:off x="4420550" y="2705797"/>
            <a:ext cx="227389" cy="1518575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7E4D23-423A-461E-BB18-C2A229593594}"/>
              </a:ext>
            </a:extLst>
          </p:cNvPr>
          <p:cNvCxnSpPr>
            <a:cxnSpLocks/>
            <a:stCxn id="17" idx="5"/>
            <a:endCxn id="16" idx="5"/>
          </p:cNvCxnSpPr>
          <p:nvPr/>
        </p:nvCxnSpPr>
        <p:spPr>
          <a:xfrm flipV="1">
            <a:off x="4823176" y="3332486"/>
            <a:ext cx="1361980" cy="1261182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693F405-33D9-420C-B719-4AB42F52C7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5" t="8963" r="613" b="30977"/>
          <a:stretch/>
        </p:blipFill>
        <p:spPr>
          <a:xfrm>
            <a:off x="4975983" y="2101488"/>
            <a:ext cx="1196645" cy="118617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828218C-565C-45CC-9352-22F41CB9E23B}"/>
              </a:ext>
            </a:extLst>
          </p:cNvPr>
          <p:cNvSpPr txBox="1"/>
          <p:nvPr/>
        </p:nvSpPr>
        <p:spPr>
          <a:xfrm>
            <a:off x="6470892" y="4111377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#batch size = 50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F2E250-F2CB-4970-9250-892BA7AFFE18}"/>
              </a:ext>
            </a:extLst>
          </p:cNvPr>
          <p:cNvSpPr txBox="1"/>
          <p:nvPr/>
        </p:nvSpPr>
        <p:spPr>
          <a:xfrm>
            <a:off x="6683397" y="4549894"/>
            <a:ext cx="4738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</a:t>
            </a:r>
          </a:p>
          <a:p>
            <a:r>
              <a:rPr lang="en-US" altLang="ko-KR" sz="1400" dirty="0">
                <a:solidFill>
                  <a:srgbClr val="CC321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0.0036</a:t>
            </a:r>
          </a:p>
          <a:p>
            <a:r>
              <a:rPr lang="en-US" altLang="ko-KR" sz="1400" dirty="0">
                <a:solidFill>
                  <a:srgbClr val="CC321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Accuracy: 0.9964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E5DDE7-952C-4EC1-82DE-7AC8C548D08F}"/>
              </a:ext>
            </a:extLst>
          </p:cNvPr>
          <p:cNvSpPr txBox="1"/>
          <p:nvPr/>
        </p:nvSpPr>
        <p:spPr>
          <a:xfrm>
            <a:off x="6492883" y="5316551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Ink Free" panose="03080402000500000000" pitchFamily="66" charset="0"/>
                <a:ea typeface="에스코어 드림 9 Black" panose="020B0A03030302020204" pitchFamily="34" charset="-127"/>
              </a:rPr>
              <a:t>#batch size = 70</a:t>
            </a:r>
            <a:endParaRPr lang="ko-KR" altLang="en-US" sz="2400" dirty="0"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126C87F-1937-49FA-9A39-9776C5839C18}"/>
              </a:ext>
            </a:extLst>
          </p:cNvPr>
          <p:cNvSpPr txBox="1"/>
          <p:nvPr/>
        </p:nvSpPr>
        <p:spPr>
          <a:xfrm>
            <a:off x="6705388" y="5755068"/>
            <a:ext cx="4738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Epoch : 100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Loss: 0.0041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Accuracy: 0.9959 </a:t>
            </a:r>
          </a:p>
        </p:txBody>
      </p:sp>
    </p:spTree>
    <p:extLst>
      <p:ext uri="{BB962C8B-B14F-4D97-AF65-F5344CB8AC3E}">
        <p14:creationId xmlns:p14="http://schemas.microsoft.com/office/powerpoint/2010/main" val="2612882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Batch Size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#10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#30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pic>
        <p:nvPicPr>
          <p:cNvPr id="4" name="그림 3" descr="나무, 잔디, 실외, 자연이(가) 표시된 사진&#10;&#10;자동 생성된 설명">
            <a:extLst>
              <a:ext uri="{FF2B5EF4-FFF2-40B4-BE49-F238E27FC236}">
                <a16:creationId xmlns:a16="http://schemas.microsoft.com/office/drawing/2014/main" id="{E2A8CC4B-B2E8-419A-95D6-DA2AC87FB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92" y="2498526"/>
            <a:ext cx="2711101" cy="2711101"/>
          </a:xfrm>
          <a:prstGeom prst="rect">
            <a:avLst/>
          </a:prstGeom>
        </p:spPr>
      </p:pic>
      <p:pic>
        <p:nvPicPr>
          <p:cNvPr id="6" name="그림 5" descr="나무, 잔디, 실외, 숲이(가) 표시된 사진&#10;&#10;자동 생성된 설명">
            <a:extLst>
              <a:ext uri="{FF2B5EF4-FFF2-40B4-BE49-F238E27FC236}">
                <a16:creationId xmlns:a16="http://schemas.microsoft.com/office/drawing/2014/main" id="{4B80D06D-093C-428F-9ED8-62762990F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8" y="2498526"/>
            <a:ext cx="2711101" cy="2711101"/>
          </a:xfrm>
          <a:prstGeom prst="rect">
            <a:avLst/>
          </a:prstGeom>
        </p:spPr>
      </p:pic>
      <p:pic>
        <p:nvPicPr>
          <p:cNvPr id="12" name="그림 11" descr="나무, 실외, 하늘, 식물이(가) 표시된 사진&#10;&#10;자동 생성된 설명">
            <a:extLst>
              <a:ext uri="{FF2B5EF4-FFF2-40B4-BE49-F238E27FC236}">
                <a16:creationId xmlns:a16="http://schemas.microsoft.com/office/drawing/2014/main" id="{7F823FE1-C648-4209-8DEB-469B78A7C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33" y="2496247"/>
            <a:ext cx="2632762" cy="2632762"/>
          </a:xfrm>
          <a:prstGeom prst="rect">
            <a:avLst/>
          </a:prstGeom>
        </p:spPr>
      </p:pic>
      <p:pic>
        <p:nvPicPr>
          <p:cNvPr id="15" name="그림 14" descr="나무, 실외, 식물이(가) 표시된 사진&#10;&#10;자동 생성된 설명">
            <a:extLst>
              <a:ext uri="{FF2B5EF4-FFF2-40B4-BE49-F238E27FC236}">
                <a16:creationId xmlns:a16="http://schemas.microsoft.com/office/drawing/2014/main" id="{219FE155-1C99-41CC-A4A4-100FF7C14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486916"/>
            <a:ext cx="2632762" cy="26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Compare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Batch Size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A80BF-0245-4984-B7EF-2AF00DB4ADBE}"/>
              </a:ext>
            </a:extLst>
          </p:cNvPr>
          <p:cNvSpPr txBox="1"/>
          <p:nvPr/>
        </p:nvSpPr>
        <p:spPr>
          <a:xfrm>
            <a:off x="280080" y="1903992"/>
            <a:ext cx="402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#50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7D4CE-61D4-480C-BB02-01AFF6F9935D}"/>
              </a:ext>
            </a:extLst>
          </p:cNvPr>
          <p:cNvSpPr txBox="1"/>
          <p:nvPr/>
        </p:nvSpPr>
        <p:spPr>
          <a:xfrm>
            <a:off x="6095998" y="1903992"/>
            <a:ext cx="37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#70</a:t>
            </a:r>
            <a:endParaRPr lang="ko-KR" altLang="en-US" sz="2400" dirty="0">
              <a:solidFill>
                <a:schemeClr val="bg1"/>
              </a:solidFill>
              <a:latin typeface="Ink Free" panose="03080402000500000000" pitchFamily="66" charset="0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9DD82-96E4-466D-87F5-EA5EBDF7750F}"/>
              </a:ext>
            </a:extLst>
          </p:cNvPr>
          <p:cNvSpPr txBox="1"/>
          <p:nvPr/>
        </p:nvSpPr>
        <p:spPr>
          <a:xfrm>
            <a:off x="878688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2C7D5-054B-4E15-882C-6E2610AB4E5E}"/>
              </a:ext>
            </a:extLst>
          </p:cNvPr>
          <p:cNvSpPr txBox="1"/>
          <p:nvPr/>
        </p:nvSpPr>
        <p:spPr>
          <a:xfrm>
            <a:off x="3635915" y="531164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D4DFE-5180-4D64-849A-59EE746D55EF}"/>
              </a:ext>
            </a:extLst>
          </p:cNvPr>
          <p:cNvSpPr txBox="1"/>
          <p:nvPr/>
        </p:nvSpPr>
        <p:spPr>
          <a:xfrm>
            <a:off x="6645006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74E1D9-EEC9-43FE-82A7-509B983B67E1}"/>
              </a:ext>
            </a:extLst>
          </p:cNvPr>
          <p:cNvSpPr txBox="1"/>
          <p:nvPr/>
        </p:nvSpPr>
        <p:spPr>
          <a:xfrm>
            <a:off x="9402233" y="5283991"/>
            <a:ext cx="142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Label</a:t>
            </a:r>
          </a:p>
        </p:txBody>
      </p:sp>
      <p:pic>
        <p:nvPicPr>
          <p:cNvPr id="5" name="그림 4" descr="실내, 플라스틱, 안경이(가) 표시된 사진&#10;&#10;자동 생성된 설명">
            <a:extLst>
              <a:ext uri="{FF2B5EF4-FFF2-40B4-BE49-F238E27FC236}">
                <a16:creationId xmlns:a16="http://schemas.microsoft.com/office/drawing/2014/main" id="{0EE221C0-C2C3-42EF-A9C2-814A5F17E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9" y="2496247"/>
            <a:ext cx="2711100" cy="2711100"/>
          </a:xfrm>
          <a:prstGeom prst="rect">
            <a:avLst/>
          </a:prstGeom>
        </p:spPr>
      </p:pic>
      <p:pic>
        <p:nvPicPr>
          <p:cNvPr id="14" name="그림 13" descr="실내, 플라스틱이(가) 표시된 사진&#10;&#10;자동 생성된 설명">
            <a:extLst>
              <a:ext uri="{FF2B5EF4-FFF2-40B4-BE49-F238E27FC236}">
                <a16:creationId xmlns:a16="http://schemas.microsoft.com/office/drawing/2014/main" id="{40D2343E-A2CE-4D26-A030-3A5BC95689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92" y="2496247"/>
            <a:ext cx="2711100" cy="2711100"/>
          </a:xfrm>
          <a:prstGeom prst="rect">
            <a:avLst/>
          </a:prstGeom>
        </p:spPr>
      </p:pic>
      <p:pic>
        <p:nvPicPr>
          <p:cNvPr id="17" name="그림 16" descr="개, 실외, 나무, 포유류이(가) 표시된 사진&#10;&#10;자동 생성된 설명">
            <a:extLst>
              <a:ext uri="{FF2B5EF4-FFF2-40B4-BE49-F238E27FC236}">
                <a16:creationId xmlns:a16="http://schemas.microsoft.com/office/drawing/2014/main" id="{6A711E9B-6366-4BEB-8581-B261C0C9D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33" y="2496247"/>
            <a:ext cx="2632762" cy="2632762"/>
          </a:xfrm>
          <a:prstGeom prst="rect">
            <a:avLst/>
          </a:prstGeom>
        </p:spPr>
      </p:pic>
      <p:pic>
        <p:nvPicPr>
          <p:cNvPr id="19" name="그림 18" descr="개, 실외, 나무, 포유류이(가) 표시된 사진&#10;&#10;자동 생성된 설명">
            <a:extLst>
              <a:ext uri="{FF2B5EF4-FFF2-40B4-BE49-F238E27FC236}">
                <a16:creationId xmlns:a16="http://schemas.microsoft.com/office/drawing/2014/main" id="{379E0461-54F6-4C36-B093-701B18B702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508443"/>
            <a:ext cx="2632762" cy="26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19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notebook">
            <a:extLst>
              <a:ext uri="{FF2B5EF4-FFF2-40B4-BE49-F238E27FC236}">
                <a16:creationId xmlns:a16="http://schemas.microsoft.com/office/drawing/2014/main" id="{A533C37A-D41D-4824-A251-41EEABB56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" b="7699"/>
          <a:stretch/>
        </p:blipFill>
        <p:spPr bwMode="auto">
          <a:xfrm>
            <a:off x="9841" y="-1"/>
            <a:ext cx="1215326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3BDAA-7F64-464B-B300-7D68D5E669B5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257867F0-5B4F-4CD7-B8F5-217570211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1FB345-972D-4B7E-80A4-559EC48A2789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675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3857625" y="1597997"/>
            <a:ext cx="2990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18287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Model: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Unet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743C3-6D4D-4F3B-B404-6E2A8E5D076F}"/>
              </a:ext>
            </a:extLst>
          </p:cNvPr>
          <p:cNvSpPr txBox="1"/>
          <p:nvPr/>
        </p:nvSpPr>
        <p:spPr>
          <a:xfrm>
            <a:off x="3857625" y="2184913"/>
            <a:ext cx="2990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Optimizer:</a:t>
            </a:r>
            <a:r>
              <a:rPr lang="en-US" altLang="ko-KR" sz="2800" b="1" dirty="0">
                <a:solidFill>
                  <a:srgbClr val="018287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2A3AF-2EFE-4CEB-AF6C-9AFF8F92B640}"/>
              </a:ext>
            </a:extLst>
          </p:cNvPr>
          <p:cNvSpPr txBox="1"/>
          <p:nvPr/>
        </p:nvSpPr>
        <p:spPr>
          <a:xfrm>
            <a:off x="3857625" y="2771829"/>
            <a:ext cx="2990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Learning rate:</a:t>
            </a:r>
            <a:r>
              <a:rPr lang="en-US" altLang="ko-KR" sz="2800" b="1" dirty="0">
                <a:solidFill>
                  <a:srgbClr val="018287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1e-3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941358-D759-4518-B585-E88252BD5270}"/>
              </a:ext>
            </a:extLst>
          </p:cNvPr>
          <p:cNvSpPr txBox="1"/>
          <p:nvPr/>
        </p:nvSpPr>
        <p:spPr>
          <a:xfrm>
            <a:off x="3857624" y="3712718"/>
            <a:ext cx="299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highlight>
                  <a:srgbClr val="C0C0C0"/>
                </a:highlight>
                <a:latin typeface="Ink Free" panose="03080402000500000000" pitchFamily="66" charset="0"/>
                <a:ea typeface="에스코어 드림 9 Black" panose="020B0A03030302020204" pitchFamily="34" charset="-127"/>
              </a:rPr>
              <a:t>Best Combination</a:t>
            </a:r>
            <a:endParaRPr lang="en-US" altLang="ko-KR" sz="2400" dirty="0">
              <a:solidFill>
                <a:srgbClr val="FF0000"/>
              </a:solidFill>
              <a:highlight>
                <a:srgbClr val="C0C0C0"/>
              </a:highligh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6025A6-70C9-4B88-8E49-FCA0CE273605}"/>
              </a:ext>
            </a:extLst>
          </p:cNvPr>
          <p:cNvSpPr txBox="1"/>
          <p:nvPr/>
        </p:nvSpPr>
        <p:spPr>
          <a:xfrm>
            <a:off x="3152776" y="4369549"/>
            <a:ext cx="356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BN +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ReLU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+ residual + L1 (+MS–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ssim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loss)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IN +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ReLU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+ residual + L2 loss</a:t>
            </a:r>
          </a:p>
        </p:txBody>
      </p:sp>
    </p:spTree>
    <p:extLst>
      <p:ext uri="{BB962C8B-B14F-4D97-AF65-F5344CB8AC3E}">
        <p14:creationId xmlns:p14="http://schemas.microsoft.com/office/powerpoint/2010/main" val="38198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FF9AFB-D754-4350-B7ED-7C1268D6831A}"/>
              </a:ext>
            </a:extLst>
          </p:cNvPr>
          <p:cNvSpPr/>
          <p:nvPr/>
        </p:nvSpPr>
        <p:spPr>
          <a:xfrm>
            <a:off x="6536351" y="3006043"/>
            <a:ext cx="5655648" cy="3279949"/>
          </a:xfrm>
          <a:prstGeom prst="rect">
            <a:avLst/>
          </a:prstGeom>
          <a:solidFill>
            <a:srgbClr val="D8E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3BDAA-7F64-464B-B300-7D68D5E669B5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257867F0-5B4F-4CD7-B8F5-217570211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1FB345-972D-4B7E-80A4-559EC48A2789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675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66909" y="1129719"/>
            <a:ext cx="721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DA4F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#Best Combination </a:t>
            </a:r>
            <a:r>
              <a:rPr lang="en-US" altLang="ko-KR" sz="2400" dirty="0">
                <a:solidFill>
                  <a:srgbClr val="01828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(Use L1 + MS-</a:t>
            </a:r>
            <a:r>
              <a:rPr lang="en-US" altLang="ko-KR" sz="2400" dirty="0" err="1">
                <a:solidFill>
                  <a:srgbClr val="01828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ssim</a:t>
            </a:r>
            <a:r>
              <a:rPr lang="en-US" altLang="ko-KR" sz="2400" dirty="0">
                <a:solidFill>
                  <a:srgbClr val="01828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loss)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A3534F-ADA3-41F0-9277-7D4AF939F36B}"/>
              </a:ext>
            </a:extLst>
          </p:cNvPr>
          <p:cNvGrpSpPr/>
          <p:nvPr/>
        </p:nvGrpSpPr>
        <p:grpSpPr>
          <a:xfrm>
            <a:off x="263197" y="5307462"/>
            <a:ext cx="6215514" cy="1261272"/>
            <a:chOff x="393610" y="5317001"/>
            <a:chExt cx="6215514" cy="126127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53B8220-0A0F-449A-8B73-FE9BAC36824A}"/>
                </a:ext>
              </a:extLst>
            </p:cNvPr>
            <p:cNvCxnSpPr>
              <a:cxnSpLocks/>
            </p:cNvCxnSpPr>
            <p:nvPr/>
          </p:nvCxnSpPr>
          <p:spPr>
            <a:xfrm>
              <a:off x="393610" y="5473079"/>
              <a:ext cx="533400" cy="0"/>
            </a:xfrm>
            <a:prstGeom prst="line">
              <a:avLst/>
            </a:prstGeom>
            <a:ln w="101600">
              <a:solidFill>
                <a:srgbClr val="F352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37DF108-94C0-475F-83A4-124A179A4649}"/>
                </a:ext>
              </a:extLst>
            </p:cNvPr>
            <p:cNvCxnSpPr>
              <a:cxnSpLocks/>
            </p:cNvCxnSpPr>
            <p:nvPr/>
          </p:nvCxnSpPr>
          <p:spPr>
            <a:xfrm>
              <a:off x="393610" y="5789832"/>
              <a:ext cx="533400" cy="0"/>
            </a:xfrm>
            <a:prstGeom prst="line">
              <a:avLst/>
            </a:prstGeom>
            <a:ln w="10160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76F2551-FA7B-494F-8128-88CC01B1DDB7}"/>
                </a:ext>
              </a:extLst>
            </p:cNvPr>
            <p:cNvCxnSpPr>
              <a:cxnSpLocks/>
            </p:cNvCxnSpPr>
            <p:nvPr/>
          </p:nvCxnSpPr>
          <p:spPr>
            <a:xfrm>
              <a:off x="393610" y="6106585"/>
              <a:ext cx="533400" cy="0"/>
            </a:xfrm>
            <a:prstGeom prst="line">
              <a:avLst/>
            </a:prstGeom>
            <a:ln w="101600">
              <a:solidFill>
                <a:srgbClr val="CA2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8956DF7-5A8F-4803-8FB0-58286B12DF43}"/>
                </a:ext>
              </a:extLst>
            </p:cNvPr>
            <p:cNvCxnSpPr>
              <a:cxnSpLocks/>
            </p:cNvCxnSpPr>
            <p:nvPr/>
          </p:nvCxnSpPr>
          <p:spPr>
            <a:xfrm>
              <a:off x="393610" y="6423338"/>
              <a:ext cx="533400" cy="0"/>
            </a:xfrm>
            <a:prstGeom prst="line">
              <a:avLst/>
            </a:prstGeom>
            <a:ln w="101600">
              <a:solidFill>
                <a:srgbClr val="FF70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1B15AB-8156-4263-86DB-374202450251}"/>
                </a:ext>
              </a:extLst>
            </p:cNvPr>
            <p:cNvSpPr txBox="1"/>
            <p:nvPr/>
          </p:nvSpPr>
          <p:spPr>
            <a:xfrm>
              <a:off x="927009" y="5317001"/>
              <a:ext cx="55218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Batch norm /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leakyReLU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/ Residual / batch size = 30 / train data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2EC013-B74F-4139-B629-AC4BF0E9A6F2}"/>
                </a:ext>
              </a:extLst>
            </p:cNvPr>
            <p:cNvSpPr txBox="1"/>
            <p:nvPr/>
          </p:nvSpPr>
          <p:spPr>
            <a:xfrm>
              <a:off x="927009" y="5636526"/>
              <a:ext cx="55218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Batch norm /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ReLU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/ Plain / batch size = 30 / train data</a:t>
              </a:r>
              <a:endParaRPr lang="en-US" altLang="ko-KR" sz="14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54E034-EEA2-4A26-9A4A-A4F56DC75A29}"/>
                </a:ext>
              </a:extLst>
            </p:cNvPr>
            <p:cNvSpPr txBox="1"/>
            <p:nvPr/>
          </p:nvSpPr>
          <p:spPr>
            <a:xfrm>
              <a:off x="927010" y="5945891"/>
              <a:ext cx="5279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Batch norm /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ReLU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/ Residual / batch size = 30 / train data</a:t>
              </a:r>
              <a:endParaRPr lang="en-US" altLang="ko-KR" sz="14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3AB0E9-E7F4-4F62-9169-79B991072019}"/>
                </a:ext>
              </a:extLst>
            </p:cNvPr>
            <p:cNvSpPr txBox="1"/>
            <p:nvPr/>
          </p:nvSpPr>
          <p:spPr>
            <a:xfrm>
              <a:off x="927009" y="6270496"/>
              <a:ext cx="5682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Instance norm /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ReLU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/ Residual / batch size = 30 / train data</a:t>
              </a:r>
              <a:endParaRPr lang="en-US" altLang="ko-KR" sz="1400" dirty="0">
                <a:solidFill>
                  <a:schemeClr val="accent5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9CB2EFC-3FF4-4BCA-BE4D-4459A3741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7" y="1638931"/>
            <a:ext cx="4739904" cy="3386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B4BCBEB-FF8F-452C-8633-471AB2E38A1B}"/>
              </a:ext>
            </a:extLst>
          </p:cNvPr>
          <p:cNvSpPr/>
          <p:nvPr/>
        </p:nvSpPr>
        <p:spPr>
          <a:xfrm>
            <a:off x="4647939" y="1819525"/>
            <a:ext cx="1800962" cy="1772544"/>
          </a:xfrm>
          <a:prstGeom prst="ellipse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5996B10-A97C-4705-B5AA-7065FC2286E7}"/>
              </a:ext>
            </a:extLst>
          </p:cNvPr>
          <p:cNvSpPr/>
          <p:nvPr/>
        </p:nvSpPr>
        <p:spPr>
          <a:xfrm>
            <a:off x="4222864" y="4048762"/>
            <a:ext cx="569398" cy="5222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92B250F-677D-45C7-884F-C1562AC54120}"/>
              </a:ext>
            </a:extLst>
          </p:cNvPr>
          <p:cNvCxnSpPr>
            <a:cxnSpLocks/>
            <a:stCxn id="22" idx="1"/>
            <a:endCxn id="21" idx="2"/>
          </p:cNvCxnSpPr>
          <p:nvPr/>
        </p:nvCxnSpPr>
        <p:spPr>
          <a:xfrm flipV="1">
            <a:off x="4306250" y="2705797"/>
            <a:ext cx="341689" cy="1419448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3CB87A-7A2F-43B9-9781-B2C98BB203D6}"/>
              </a:ext>
            </a:extLst>
          </p:cNvPr>
          <p:cNvCxnSpPr>
            <a:cxnSpLocks/>
            <a:stCxn id="22" idx="5"/>
            <a:endCxn id="21" idx="5"/>
          </p:cNvCxnSpPr>
          <p:nvPr/>
        </p:nvCxnSpPr>
        <p:spPr>
          <a:xfrm flipV="1">
            <a:off x="4708876" y="3332486"/>
            <a:ext cx="1476280" cy="1162055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014C4A9E-3EB8-48F8-9237-4331B30E51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0" t="19062" r="5887" b="15675"/>
          <a:stretch/>
        </p:blipFill>
        <p:spPr>
          <a:xfrm>
            <a:off x="5057912" y="2051289"/>
            <a:ext cx="1054968" cy="13013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B32555-30B3-4550-AAF1-80BF5C9658DE}"/>
              </a:ext>
            </a:extLst>
          </p:cNvPr>
          <p:cNvSpPr/>
          <p:nvPr/>
        </p:nvSpPr>
        <p:spPr>
          <a:xfrm>
            <a:off x="5003101" y="3048000"/>
            <a:ext cx="930974" cy="208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FB152A4-C44A-4C0F-87E8-949D3FCE5BAF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 flipV="1">
            <a:off x="5934075" y="2143768"/>
            <a:ext cx="1464376" cy="10082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44A548-1BC1-4D2B-B47F-1D3FE2DADE41}"/>
              </a:ext>
            </a:extLst>
          </p:cNvPr>
          <p:cNvSpPr txBox="1"/>
          <p:nvPr/>
        </p:nvSpPr>
        <p:spPr>
          <a:xfrm>
            <a:off x="7398451" y="1789825"/>
            <a:ext cx="3562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BN + </a:t>
            </a:r>
            <a:r>
              <a:rPr lang="en-US" altLang="ko-KR" sz="2000" dirty="0" err="1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ReLU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+ residual + L1 (+MS–</a:t>
            </a:r>
            <a:r>
              <a:rPr lang="en-US" altLang="ko-KR" sz="2000" dirty="0" err="1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ssim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loss)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 best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</p:txBody>
      </p:sp>
      <p:pic>
        <p:nvPicPr>
          <p:cNvPr id="35" name="그림 34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E7749C49-9B3A-44F6-8C4F-3F0F263A0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44" y="3160281"/>
            <a:ext cx="2639738" cy="263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그림 36" descr="나무, 실외, 목재의, 목재이(가) 표시된 사진&#10;&#10;자동 생성된 설명">
            <a:extLst>
              <a:ext uri="{FF2B5EF4-FFF2-40B4-BE49-F238E27FC236}">
                <a16:creationId xmlns:a16="http://schemas.microsoft.com/office/drawing/2014/main" id="{2A1CFA4B-73CE-4CD8-8CFD-B1ADC1E85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52" y="3170561"/>
            <a:ext cx="2639738" cy="263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EF2BAE0-B06D-48F0-BA3F-DFFF64D295D4}"/>
              </a:ext>
            </a:extLst>
          </p:cNvPr>
          <p:cNvSpPr txBox="1"/>
          <p:nvPr/>
        </p:nvSpPr>
        <p:spPr>
          <a:xfrm>
            <a:off x="7297879" y="5916660"/>
            <a:ext cx="14281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D48D72-168A-438C-B74B-648D482A9C2C}"/>
              </a:ext>
            </a:extLst>
          </p:cNvPr>
          <p:cNvSpPr txBox="1"/>
          <p:nvPr/>
        </p:nvSpPr>
        <p:spPr>
          <a:xfrm>
            <a:off x="10043031" y="5916660"/>
            <a:ext cx="14281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2246494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FF9AFB-D754-4350-B7ED-7C1268D6831A}"/>
              </a:ext>
            </a:extLst>
          </p:cNvPr>
          <p:cNvSpPr/>
          <p:nvPr/>
        </p:nvSpPr>
        <p:spPr>
          <a:xfrm>
            <a:off x="6536351" y="3006043"/>
            <a:ext cx="5655648" cy="3279949"/>
          </a:xfrm>
          <a:prstGeom prst="rect">
            <a:avLst/>
          </a:prstGeom>
          <a:solidFill>
            <a:srgbClr val="D8E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3BDAA-7F64-464B-B300-7D68D5E669B5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257867F0-5B4F-4CD7-B8F5-217570211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1FB345-972D-4B7E-80A4-559EC48A2789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675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66909" y="1129719"/>
            <a:ext cx="721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DA4F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#Best Combination </a:t>
            </a:r>
            <a:r>
              <a:rPr lang="en-US" altLang="ko-KR" sz="2400" dirty="0">
                <a:solidFill>
                  <a:srgbClr val="01828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(Use L2 loss)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3B8220-0A0F-449A-8B73-FE9BAC36824A}"/>
              </a:ext>
            </a:extLst>
          </p:cNvPr>
          <p:cNvCxnSpPr>
            <a:cxnSpLocks/>
          </p:cNvCxnSpPr>
          <p:nvPr/>
        </p:nvCxnSpPr>
        <p:spPr>
          <a:xfrm>
            <a:off x="263197" y="5282565"/>
            <a:ext cx="533400" cy="0"/>
          </a:xfrm>
          <a:prstGeom prst="line">
            <a:avLst/>
          </a:prstGeom>
          <a:ln w="101600">
            <a:solidFill>
              <a:srgbClr val="087B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7DF108-94C0-475F-83A4-124A179A4649}"/>
              </a:ext>
            </a:extLst>
          </p:cNvPr>
          <p:cNvCxnSpPr>
            <a:cxnSpLocks/>
          </p:cNvCxnSpPr>
          <p:nvPr/>
        </p:nvCxnSpPr>
        <p:spPr>
          <a:xfrm>
            <a:off x="263197" y="5599318"/>
            <a:ext cx="533400" cy="0"/>
          </a:xfrm>
          <a:prstGeom prst="line">
            <a:avLst/>
          </a:prstGeom>
          <a:ln w="101600">
            <a:solidFill>
              <a:srgbClr val="BABA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76F2551-FA7B-494F-8128-88CC01B1DDB7}"/>
              </a:ext>
            </a:extLst>
          </p:cNvPr>
          <p:cNvCxnSpPr>
            <a:cxnSpLocks/>
          </p:cNvCxnSpPr>
          <p:nvPr/>
        </p:nvCxnSpPr>
        <p:spPr>
          <a:xfrm>
            <a:off x="263197" y="5916071"/>
            <a:ext cx="533400" cy="0"/>
          </a:xfrm>
          <a:prstGeom prst="line">
            <a:avLst/>
          </a:prstGeom>
          <a:ln w="101600">
            <a:solidFill>
              <a:srgbClr val="FF74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8956DF7-5A8F-4803-8FB0-58286B12DF43}"/>
              </a:ext>
            </a:extLst>
          </p:cNvPr>
          <p:cNvCxnSpPr>
            <a:cxnSpLocks/>
          </p:cNvCxnSpPr>
          <p:nvPr/>
        </p:nvCxnSpPr>
        <p:spPr>
          <a:xfrm>
            <a:off x="263197" y="6232824"/>
            <a:ext cx="533400" cy="0"/>
          </a:xfrm>
          <a:prstGeom prst="line">
            <a:avLst/>
          </a:prstGeom>
          <a:ln w="101600">
            <a:solidFill>
              <a:srgbClr val="38B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1B15AB-8156-4263-86DB-374202450251}"/>
              </a:ext>
            </a:extLst>
          </p:cNvPr>
          <p:cNvSpPr txBox="1"/>
          <p:nvPr/>
        </p:nvSpPr>
        <p:spPr>
          <a:xfrm>
            <a:off x="796596" y="5126487"/>
            <a:ext cx="552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norm /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LeakyReLU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Residual / batch size = 30 / train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2EC013-B74F-4139-B629-AC4BF0E9A6F2}"/>
              </a:ext>
            </a:extLst>
          </p:cNvPr>
          <p:cNvSpPr txBox="1"/>
          <p:nvPr/>
        </p:nvSpPr>
        <p:spPr>
          <a:xfrm>
            <a:off x="796596" y="5446012"/>
            <a:ext cx="5521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norm /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Plain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4E034-EEA2-4A26-9A4A-A4F56DC75A29}"/>
              </a:ext>
            </a:extLst>
          </p:cNvPr>
          <p:cNvSpPr txBox="1"/>
          <p:nvPr/>
        </p:nvSpPr>
        <p:spPr>
          <a:xfrm>
            <a:off x="796597" y="5755377"/>
            <a:ext cx="5279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Batch norm /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Residual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3AB0E9-E7F4-4F62-9169-79B991072019}"/>
              </a:ext>
            </a:extLst>
          </p:cNvPr>
          <p:cNvSpPr txBox="1"/>
          <p:nvPr/>
        </p:nvSpPr>
        <p:spPr>
          <a:xfrm>
            <a:off x="796596" y="6079982"/>
            <a:ext cx="578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Instance norm /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LeakyReLU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Residual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4A548-1BC1-4D2B-B47F-1D3FE2DADE41}"/>
              </a:ext>
            </a:extLst>
          </p:cNvPr>
          <p:cNvSpPr txBox="1"/>
          <p:nvPr/>
        </p:nvSpPr>
        <p:spPr>
          <a:xfrm>
            <a:off x="7398450" y="1789825"/>
            <a:ext cx="39934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 + </a:t>
            </a:r>
            <a:r>
              <a:rPr lang="en-US" altLang="ko-KR" sz="2000" dirty="0" err="1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ReLU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+ residual + L2 loss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 best!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F2BAE0-B06D-48F0-BA3F-DFFF64D295D4}"/>
              </a:ext>
            </a:extLst>
          </p:cNvPr>
          <p:cNvSpPr txBox="1"/>
          <p:nvPr/>
        </p:nvSpPr>
        <p:spPr>
          <a:xfrm>
            <a:off x="7297879" y="5916660"/>
            <a:ext cx="14281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D48D72-168A-438C-B74B-648D482A9C2C}"/>
              </a:ext>
            </a:extLst>
          </p:cNvPr>
          <p:cNvSpPr txBox="1"/>
          <p:nvPr/>
        </p:nvSpPr>
        <p:spPr>
          <a:xfrm>
            <a:off x="10043031" y="5916660"/>
            <a:ext cx="14281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7A5F0E-6C70-4360-8B16-286C285C7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4" y="1637343"/>
            <a:ext cx="4755178" cy="338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B4BCBEB-FF8F-452C-8633-471AB2E38A1B}"/>
              </a:ext>
            </a:extLst>
          </p:cNvPr>
          <p:cNvSpPr/>
          <p:nvPr/>
        </p:nvSpPr>
        <p:spPr>
          <a:xfrm>
            <a:off x="4647939" y="1819525"/>
            <a:ext cx="1800962" cy="1772544"/>
          </a:xfrm>
          <a:prstGeom prst="ellipse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5996B10-A97C-4705-B5AA-7065FC2286E7}"/>
              </a:ext>
            </a:extLst>
          </p:cNvPr>
          <p:cNvSpPr/>
          <p:nvPr/>
        </p:nvSpPr>
        <p:spPr>
          <a:xfrm>
            <a:off x="4222864" y="3256003"/>
            <a:ext cx="569398" cy="131502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92B250F-677D-45C7-884F-C1562AC54120}"/>
              </a:ext>
            </a:extLst>
          </p:cNvPr>
          <p:cNvCxnSpPr>
            <a:cxnSpLocks/>
            <a:stCxn id="22" idx="1"/>
            <a:endCxn id="21" idx="2"/>
          </p:cNvCxnSpPr>
          <p:nvPr/>
        </p:nvCxnSpPr>
        <p:spPr>
          <a:xfrm flipV="1">
            <a:off x="4306250" y="2705797"/>
            <a:ext cx="341689" cy="742786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3CB87A-7A2F-43B9-9781-B2C98BB203D6}"/>
              </a:ext>
            </a:extLst>
          </p:cNvPr>
          <p:cNvCxnSpPr>
            <a:cxnSpLocks/>
            <a:stCxn id="22" idx="5"/>
            <a:endCxn id="21" idx="5"/>
          </p:cNvCxnSpPr>
          <p:nvPr/>
        </p:nvCxnSpPr>
        <p:spPr>
          <a:xfrm flipV="1">
            <a:off x="4708876" y="3332486"/>
            <a:ext cx="1476280" cy="1045958"/>
          </a:xfrm>
          <a:prstGeom prst="line">
            <a:avLst/>
          </a:prstGeom>
          <a:ln w="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03B3ECB-5E9B-4C95-8928-B20C690595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5" b="11388"/>
          <a:stretch/>
        </p:blipFill>
        <p:spPr>
          <a:xfrm>
            <a:off x="5094945" y="1988277"/>
            <a:ext cx="909356" cy="139698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B32555-30B3-4550-AAF1-80BF5C9658DE}"/>
              </a:ext>
            </a:extLst>
          </p:cNvPr>
          <p:cNvSpPr/>
          <p:nvPr/>
        </p:nvSpPr>
        <p:spPr>
          <a:xfrm>
            <a:off x="5524677" y="3256003"/>
            <a:ext cx="325944" cy="11579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FB152A4-C44A-4C0F-87E8-949D3FCE5BAF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 flipV="1">
            <a:off x="5850621" y="2128379"/>
            <a:ext cx="1547829" cy="11855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그림 38" descr="텍스트, 도로, 하늘, 잔디이(가) 표시된 사진&#10;&#10;자동 생성된 설명">
            <a:extLst>
              <a:ext uri="{FF2B5EF4-FFF2-40B4-BE49-F238E27FC236}">
                <a16:creationId xmlns:a16="http://schemas.microsoft.com/office/drawing/2014/main" id="{714BCE6E-D640-4B29-89F1-4D464E1C5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84" y="3190656"/>
            <a:ext cx="2639737" cy="2639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 descr="잔디, 하늘, 실외, 도로이(가) 표시된 사진&#10;&#10;자동 생성된 설명">
            <a:extLst>
              <a:ext uri="{FF2B5EF4-FFF2-40B4-BE49-F238E27FC236}">
                <a16:creationId xmlns:a16="http://schemas.microsoft.com/office/drawing/2014/main" id="{5EE1A5CA-88EA-4DC7-844D-5F572612D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69" y="3160281"/>
            <a:ext cx="2639737" cy="2639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70A47AB-6B2F-4C2C-B684-A5229C73858D}"/>
              </a:ext>
            </a:extLst>
          </p:cNvPr>
          <p:cNvCxnSpPr>
            <a:cxnSpLocks/>
          </p:cNvCxnSpPr>
          <p:nvPr/>
        </p:nvCxnSpPr>
        <p:spPr>
          <a:xfrm>
            <a:off x="263197" y="6535161"/>
            <a:ext cx="533400" cy="0"/>
          </a:xfrm>
          <a:prstGeom prst="line">
            <a:avLst/>
          </a:prstGeom>
          <a:ln w="101600">
            <a:solidFill>
              <a:srgbClr val="F038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C42D68F-B455-4233-A483-7BD2A450C5B9}"/>
              </a:ext>
            </a:extLst>
          </p:cNvPr>
          <p:cNvSpPr txBox="1"/>
          <p:nvPr/>
        </p:nvSpPr>
        <p:spPr>
          <a:xfrm>
            <a:off x="796596" y="6382319"/>
            <a:ext cx="5682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Instance norm /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ReLU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Residual / batch size = 30 / train data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632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313F71-600B-4D75-89B1-E567E722FBD7}"/>
              </a:ext>
            </a:extLst>
          </p:cNvPr>
          <p:cNvSpPr/>
          <p:nvPr/>
        </p:nvSpPr>
        <p:spPr>
          <a:xfrm>
            <a:off x="1786358" y="5238934"/>
            <a:ext cx="8900692" cy="10019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3BDAA-7F64-464B-B300-7D68D5E669B5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257867F0-5B4F-4CD7-B8F5-217570211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1FB345-972D-4B7E-80A4-559EC48A2789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675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B8B6E-28BB-4D0C-B7FA-CD029D0E1872}"/>
              </a:ext>
            </a:extLst>
          </p:cNvPr>
          <p:cNvSpPr txBox="1"/>
          <p:nvPr/>
        </p:nvSpPr>
        <p:spPr>
          <a:xfrm>
            <a:off x="4277201" y="1638623"/>
            <a:ext cx="3637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L1 vs L2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25634B6-44E7-4E2D-A54B-83A8EE6E2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16" y="3115952"/>
            <a:ext cx="3908968" cy="1181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2D9C12-EAF7-4F8A-921E-283BC837AD72}"/>
              </a:ext>
            </a:extLst>
          </p:cNvPr>
          <p:cNvSpPr txBox="1"/>
          <p:nvPr/>
        </p:nvSpPr>
        <p:spPr>
          <a:xfrm>
            <a:off x="1786357" y="4727456"/>
            <a:ext cx="89006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Compare to PSNR, </a:t>
            </a:r>
            <a:r>
              <a:rPr lang="en-US" altLang="ko-KR" dirty="0">
                <a:solidFill>
                  <a:srgbClr val="2E75B6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L2 loss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showed better results</a:t>
            </a:r>
          </a:p>
          <a:p>
            <a:pPr algn="ctr"/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So, we found the best combination</a:t>
            </a:r>
          </a:p>
          <a:p>
            <a:pPr algn="ctr"/>
            <a:r>
              <a:rPr lang="en-US" altLang="ko-KR" sz="2400" dirty="0">
                <a:solidFill>
                  <a:srgbClr val="01828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Instance normalization + </a:t>
            </a:r>
            <a:r>
              <a:rPr lang="en-US" altLang="ko-KR" sz="2400" dirty="0" err="1">
                <a:solidFill>
                  <a:srgbClr val="01828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ReLU</a:t>
            </a:r>
            <a:r>
              <a:rPr lang="en-US" altLang="ko-KR" sz="2400" dirty="0">
                <a:solidFill>
                  <a:srgbClr val="01828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+ residual + L2 loss</a:t>
            </a:r>
            <a:endParaRPr lang="ko-KR" altLang="en-US" sz="2400" dirty="0">
              <a:solidFill>
                <a:srgbClr val="018287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C53B9-B72D-4E59-8E8F-8A9DDAC56F51}"/>
              </a:ext>
            </a:extLst>
          </p:cNvPr>
          <p:cNvSpPr txBox="1"/>
          <p:nvPr/>
        </p:nvSpPr>
        <p:spPr>
          <a:xfrm>
            <a:off x="5414522" y="2914438"/>
            <a:ext cx="136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&lt; PSNR &gt;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154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6A053797-4AFD-4B66-9A3D-64D9FFB96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296"/>
          <a:stretch/>
        </p:blipFill>
        <p:spPr bwMode="auto">
          <a:xfrm rot="5400000">
            <a:off x="9195207" y="-1540486"/>
            <a:ext cx="1456305" cy="4537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Experiment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2" y="6753969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BD3A30E-20D5-42B0-95F8-FE5F0BB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89">
            <a:off x="3661201" y="202687"/>
            <a:ext cx="560968" cy="5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19244-0AE0-4163-B952-A4A91953DD4A}"/>
              </a:ext>
            </a:extLst>
          </p:cNvPr>
          <p:cNvSpPr txBox="1"/>
          <p:nvPr/>
        </p:nvSpPr>
        <p:spPr>
          <a:xfrm>
            <a:off x="7836550" y="983033"/>
            <a:ext cx="417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Best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Image result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238BBB-2801-49C5-A921-33DADA4FC87F}"/>
              </a:ext>
            </a:extLst>
          </p:cNvPr>
          <p:cNvGrpSpPr/>
          <p:nvPr/>
        </p:nvGrpSpPr>
        <p:grpSpPr>
          <a:xfrm>
            <a:off x="1730886" y="2019894"/>
            <a:ext cx="8730224" cy="3855073"/>
            <a:chOff x="1062473" y="1934771"/>
            <a:chExt cx="8730224" cy="38550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7A80BF-0245-4984-B7EF-2AF00DB4ADBE}"/>
                </a:ext>
              </a:extLst>
            </p:cNvPr>
            <p:cNvSpPr txBox="1"/>
            <p:nvPr/>
          </p:nvSpPr>
          <p:spPr>
            <a:xfrm>
              <a:off x="1062473" y="1934771"/>
              <a:ext cx="4638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Ink Free" panose="03080402000500000000" pitchFamily="66" charset="0"/>
                  <a:ea typeface="에스코어 드림 9 Black" panose="020B0A03030302020204" pitchFamily="34" charset="-127"/>
                </a:rPr>
                <a:t>#IN + </a:t>
              </a:r>
              <a:r>
                <a:rPr lang="en-US" altLang="ko-KR" sz="2400" dirty="0" err="1">
                  <a:solidFill>
                    <a:schemeClr val="bg1"/>
                  </a:solidFill>
                  <a:latin typeface="Ink Free" panose="03080402000500000000" pitchFamily="66" charset="0"/>
                  <a:ea typeface="에스코어 드림 9 Black" panose="020B0A03030302020204" pitchFamily="34" charset="-127"/>
                </a:rPr>
                <a:t>ReLU</a:t>
              </a:r>
              <a:r>
                <a:rPr lang="en-US" altLang="ko-KR" sz="2400" dirty="0">
                  <a:solidFill>
                    <a:schemeClr val="bg1"/>
                  </a:solidFill>
                  <a:latin typeface="Ink Free" panose="03080402000500000000" pitchFamily="66" charset="0"/>
                  <a:ea typeface="에스코어 드림 9 Black" panose="020B0A03030302020204" pitchFamily="34" charset="-127"/>
                </a:rPr>
                <a:t> + Residual + L2 loss</a:t>
              </a:r>
              <a:endParaRPr lang="ko-KR" altLang="en-US" sz="2400" dirty="0">
                <a:solidFill>
                  <a:schemeClr val="bg1"/>
                </a:solidFill>
                <a:latin typeface="Ink Free" panose="03080402000500000000" pitchFamily="66" charset="0"/>
                <a:ea typeface="에스코어 드림 9 Black" panose="020B0A03030302020204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39DD82-96E4-466D-87F5-EA5EBDF7750F}"/>
                </a:ext>
              </a:extLst>
            </p:cNvPr>
            <p:cNvSpPr txBox="1"/>
            <p:nvPr/>
          </p:nvSpPr>
          <p:spPr>
            <a:xfrm>
              <a:off x="4713504" y="5378253"/>
              <a:ext cx="1428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Output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F2C7D5-054B-4E15-882C-6E2610AB4E5E}"/>
                </a:ext>
              </a:extLst>
            </p:cNvPr>
            <p:cNvSpPr txBox="1"/>
            <p:nvPr/>
          </p:nvSpPr>
          <p:spPr>
            <a:xfrm>
              <a:off x="7723066" y="5342418"/>
              <a:ext cx="1428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Label</a:t>
              </a:r>
            </a:p>
          </p:txBody>
        </p:sp>
        <p:pic>
          <p:nvPicPr>
            <p:cNvPr id="20" name="그림 19" descr="텍스트, 도로, 하늘, 잔디이(가) 표시된 사진&#10;&#10;자동 생성된 설명">
              <a:extLst>
                <a:ext uri="{FF2B5EF4-FFF2-40B4-BE49-F238E27FC236}">
                  <a16:creationId xmlns:a16="http://schemas.microsoft.com/office/drawing/2014/main" id="{58F175AC-65BC-4816-AE54-A68A4332F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1597" y="2514730"/>
              <a:ext cx="2711100" cy="2711100"/>
            </a:xfrm>
            <a:prstGeom prst="rect">
              <a:avLst/>
            </a:prstGeom>
          </p:spPr>
        </p:pic>
        <p:pic>
          <p:nvPicPr>
            <p:cNvPr id="21" name="그림 20" descr="잔디, 하늘, 실외, 도로이(가) 표시된 사진&#10;&#10;자동 생성된 설명">
              <a:extLst>
                <a:ext uri="{FF2B5EF4-FFF2-40B4-BE49-F238E27FC236}">
                  <a16:creationId xmlns:a16="http://schemas.microsoft.com/office/drawing/2014/main" id="{910D2415-980A-472E-B364-8FCB554E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2035" y="2518934"/>
              <a:ext cx="2711100" cy="2711100"/>
            </a:xfrm>
            <a:prstGeom prst="rect">
              <a:avLst/>
            </a:prstGeom>
          </p:spPr>
        </p:pic>
        <p:pic>
          <p:nvPicPr>
            <p:cNvPr id="4" name="그림 3" descr="실외, 일이(가) 표시된 사진&#10;&#10;자동 생성된 설명">
              <a:extLst>
                <a:ext uri="{FF2B5EF4-FFF2-40B4-BE49-F238E27FC236}">
                  <a16:creationId xmlns:a16="http://schemas.microsoft.com/office/drawing/2014/main" id="{12515068-D85D-4442-BF71-4EA12DEA5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473" y="2514730"/>
              <a:ext cx="2711100" cy="2711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E81D0F-4D7A-4B51-BC8E-1BA8A4F7C6BB}"/>
                </a:ext>
              </a:extLst>
            </p:cNvPr>
            <p:cNvSpPr txBox="1"/>
            <p:nvPr/>
          </p:nvSpPr>
          <p:spPr>
            <a:xfrm>
              <a:off x="1703942" y="5389734"/>
              <a:ext cx="1428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866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person writing on dry-erase board">
            <a:extLst>
              <a:ext uri="{FF2B5EF4-FFF2-40B4-BE49-F238E27FC236}">
                <a16:creationId xmlns:a16="http://schemas.microsoft.com/office/drawing/2014/main" id="{34C24B04-B616-4247-9DCA-789561330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2" y="-1"/>
            <a:ext cx="1219199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94E61E-78B6-41C3-A865-6389AA7A31CF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D2539A14-42A4-4C6B-8528-29199B39F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10725"/>
          <a:stretch/>
        </p:blipFill>
        <p:spPr bwMode="auto">
          <a:xfrm rot="10800000">
            <a:off x="10405639" y="0"/>
            <a:ext cx="1786359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-1" y="0"/>
            <a:ext cx="4527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Member Role</a:t>
            </a:r>
          </a:p>
        </p:txBody>
      </p:sp>
      <p:pic>
        <p:nvPicPr>
          <p:cNvPr id="9218" name="Picture 2" descr="User, man, person icon - Free download on Iconfinder">
            <a:extLst>
              <a:ext uri="{FF2B5EF4-FFF2-40B4-BE49-F238E27FC236}">
                <a16:creationId xmlns:a16="http://schemas.microsoft.com/office/drawing/2014/main" id="{AF47F285-7346-4225-8208-43D3E4B9D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942" y="276225"/>
            <a:ext cx="519038" cy="51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EA507EA5-E3F2-4187-B462-E29C8B0969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477109"/>
              </p:ext>
            </p:extLst>
          </p:nvPr>
        </p:nvGraphicFramePr>
        <p:xfrm>
          <a:off x="1814168" y="1952095"/>
          <a:ext cx="8563663" cy="428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571">
                  <a:extLst>
                    <a:ext uri="{9D8B030D-6E8A-4147-A177-3AD203B41FA5}">
                      <a16:colId xmlns:a16="http://schemas.microsoft.com/office/drawing/2014/main" val="3847879187"/>
                    </a:ext>
                  </a:extLst>
                </a:gridCol>
                <a:gridCol w="4982092">
                  <a:extLst>
                    <a:ext uri="{9D8B030D-6E8A-4147-A177-3AD203B41FA5}">
                      <a16:colId xmlns:a16="http://schemas.microsoft.com/office/drawing/2014/main" val="2451876390"/>
                    </a:ext>
                  </a:extLst>
                </a:gridCol>
              </a:tblGrid>
              <a:tr h="8564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kern="1200" dirty="0">
                          <a:solidFill>
                            <a:schemeClr val="bg1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  <a:cs typeface="+mn-cs"/>
                        </a:rPr>
                        <a:t>Name</a:t>
                      </a:r>
                    </a:p>
                  </a:txBody>
                  <a:tcPr marL="133927" marR="133927" marT="66964" marB="669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kern="1200" dirty="0">
                          <a:solidFill>
                            <a:schemeClr val="bg1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  <a:cs typeface="+mn-cs"/>
                        </a:rPr>
                        <a:t>Work</a:t>
                      </a:r>
                    </a:p>
                  </a:txBody>
                  <a:tcPr marL="133927" marR="133927" marT="66964" marB="6696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1248324"/>
                  </a:ext>
                </a:extLst>
              </a:tr>
              <a:tr h="8564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최준헌</a:t>
                      </a:r>
                      <a:r>
                        <a:rPr lang="en-US" altLang="ko-KR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(201533673) </a:t>
                      </a:r>
                      <a:endParaRPr lang="ko-KR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33927" marR="133927" marT="66964" marB="669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Analysis of Thesis, Base model selection, creating documents</a:t>
                      </a:r>
                      <a:endParaRPr lang="ko-KR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33927" marR="133927" marT="66964" marB="6696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597"/>
                  </a:ext>
                </a:extLst>
              </a:tr>
              <a:tr h="8564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오성원</a:t>
                      </a:r>
                      <a:r>
                        <a:rPr lang="en-US" altLang="ko-KR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(201635825)</a:t>
                      </a:r>
                      <a:endParaRPr lang="ko-KR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33927" marR="133927" marT="66964" marB="669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Analysis of Thesis, Base model selection,  modifying code</a:t>
                      </a:r>
                      <a:endParaRPr lang="ko-KR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33927" marR="133927" marT="66964" marB="6696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2897481"/>
                  </a:ext>
                </a:extLst>
              </a:tr>
              <a:tr h="8564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최지원</a:t>
                      </a:r>
                      <a:r>
                        <a:rPr lang="en-US" altLang="ko-KR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(201835538)</a:t>
                      </a:r>
                      <a:endParaRPr lang="ko-KR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33927" marR="133927" marT="66964" marB="669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Analysis of Thesis, Base model selection,  modifying code</a:t>
                      </a:r>
                      <a:endParaRPr lang="ko-KR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33927" marR="133927" marT="66964" marB="6696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7657434"/>
                  </a:ext>
                </a:extLst>
              </a:tr>
              <a:tr h="8564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전수환</a:t>
                      </a:r>
                      <a:r>
                        <a:rPr lang="en-US" altLang="ko-KR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(201835519)</a:t>
                      </a:r>
                      <a:endParaRPr lang="ko-KR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33927" marR="133927" marT="66964" marB="669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Analysis of Thesis, Base model selection,  creating documents</a:t>
                      </a:r>
                      <a:endParaRPr lang="ko-KR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33927" marR="133927" marT="66964" marB="6696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242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52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Related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153676" y="354926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reference from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4800" dirty="0" err="1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Unet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9B53E3-F064-4B3A-BC20-FF08BFE38C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77" y="1071526"/>
            <a:ext cx="8513242" cy="5786474"/>
          </a:xfrm>
          <a:prstGeom prst="rect">
            <a:avLst/>
          </a:prstGeom>
        </p:spPr>
      </p:pic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822209-84DD-4FA1-A204-4F51565405F3}"/>
              </a:ext>
            </a:extLst>
          </p:cNvPr>
          <p:cNvSpPr txBox="1"/>
          <p:nvPr/>
        </p:nvSpPr>
        <p:spPr>
          <a:xfrm>
            <a:off x="381082" y="4380261"/>
            <a:ext cx="422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was used to achieve faster and more accurate results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15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reen plants near body of water">
            <a:extLst>
              <a:ext uri="{FF2B5EF4-FFF2-40B4-BE49-F238E27FC236}">
                <a16:creationId xmlns:a16="http://schemas.microsoft.com/office/drawing/2014/main" id="{C4DF2CD3-3AE8-482B-AFBD-7C489F9BA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11840" b="11840"/>
          <a:stretch/>
        </p:blipFill>
        <p:spPr bwMode="auto">
          <a:xfrm>
            <a:off x="-43688" y="0"/>
            <a:ext cx="122356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E31DB-5C66-48F6-825E-56D0658D0663}"/>
              </a:ext>
            </a:extLst>
          </p:cNvPr>
          <p:cNvSpPr txBox="1"/>
          <p:nvPr/>
        </p:nvSpPr>
        <p:spPr>
          <a:xfrm>
            <a:off x="3412998" y="1890083"/>
            <a:ext cx="5322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70C0"/>
                </a:solidFill>
                <a:latin typeface="Edit Undo BRK" pitchFamily="2" charset="-127"/>
                <a:ea typeface="Edit Undo BRK" pitchFamily="2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3429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6095998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9B53E3-F064-4B3A-BC20-FF08BFE38C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30" y="876339"/>
            <a:ext cx="8697798" cy="5911918"/>
          </a:xfrm>
          <a:prstGeom prst="rect">
            <a:avLst/>
          </a:prstGeom>
        </p:spPr>
      </p:pic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10724"/>
          <a:stretch/>
        </p:blipFill>
        <p:spPr bwMode="auto">
          <a:xfrm rot="10800000">
            <a:off x="4309639" y="-2"/>
            <a:ext cx="1786359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1" y="6741268"/>
            <a:ext cx="6095998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3E697F-8D5A-4BEE-85E9-3223D7937CCE}"/>
              </a:ext>
            </a:extLst>
          </p:cNvPr>
          <p:cNvSpPr/>
          <p:nvPr/>
        </p:nvSpPr>
        <p:spPr>
          <a:xfrm>
            <a:off x="6096002" y="-3"/>
            <a:ext cx="6095998" cy="6858000"/>
          </a:xfrm>
          <a:prstGeom prst="rect">
            <a:avLst/>
          </a:prstGeom>
          <a:solidFill>
            <a:srgbClr val="C9DAE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7D1-AC24-4639-81B0-ADE2777EF06D}"/>
              </a:ext>
            </a:extLst>
          </p:cNvPr>
          <p:cNvSpPr txBox="1"/>
          <p:nvPr/>
        </p:nvSpPr>
        <p:spPr>
          <a:xfrm>
            <a:off x="0" y="0"/>
            <a:ext cx="4309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Related 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72D3C-15F7-45F9-AC87-A39F4916189D}"/>
              </a:ext>
            </a:extLst>
          </p:cNvPr>
          <p:cNvSpPr txBox="1"/>
          <p:nvPr/>
        </p:nvSpPr>
        <p:spPr>
          <a:xfrm>
            <a:off x="8813679" y="1120259"/>
            <a:ext cx="307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Conv 3x3, </a:t>
            </a:r>
            <a:r>
              <a:rPr lang="en-US" altLang="ko-KR" sz="2400" dirty="0" err="1">
                <a:solidFill>
                  <a:schemeClr val="accent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ReLU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45F2FF-BB7E-4308-956C-898E8C2C4B60}"/>
              </a:ext>
            </a:extLst>
          </p:cNvPr>
          <p:cNvSpPr txBox="1"/>
          <p:nvPr/>
        </p:nvSpPr>
        <p:spPr>
          <a:xfrm>
            <a:off x="8285823" y="3448782"/>
            <a:ext cx="3678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Max Pool 2x2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(MaxPool2d)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7CF0B4-ED92-4DB7-8FAD-59CE4D37FB05}"/>
              </a:ext>
            </a:extLst>
          </p:cNvPr>
          <p:cNvSpPr txBox="1"/>
          <p:nvPr/>
        </p:nvSpPr>
        <p:spPr>
          <a:xfrm>
            <a:off x="8817691" y="4140530"/>
            <a:ext cx="1064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MaxPooling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DA22FFC-29E4-488B-8644-4EB392E7C7EB}"/>
              </a:ext>
            </a:extLst>
          </p:cNvPr>
          <p:cNvSpPr/>
          <p:nvPr/>
        </p:nvSpPr>
        <p:spPr>
          <a:xfrm>
            <a:off x="8885411" y="4410309"/>
            <a:ext cx="1002354" cy="19325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 descr="실외, 포유류이(가) 표시된 사진&#10;&#10;자동 생성된 설명">
            <a:extLst>
              <a:ext uri="{FF2B5EF4-FFF2-40B4-BE49-F238E27FC236}">
                <a16:creationId xmlns:a16="http://schemas.microsoft.com/office/drawing/2014/main" id="{856B44F0-0551-4F9F-A51D-272505E72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07" y="3931358"/>
            <a:ext cx="1106594" cy="1106592"/>
          </a:xfrm>
          <a:prstGeom prst="rect">
            <a:avLst/>
          </a:prstGeom>
        </p:spPr>
      </p:pic>
      <p:pic>
        <p:nvPicPr>
          <p:cNvPr id="38" name="그림 37" descr="다채로운, 바둑판식이(가) 표시된 사진&#10;&#10;자동 생성된 설명">
            <a:extLst>
              <a:ext uri="{FF2B5EF4-FFF2-40B4-BE49-F238E27FC236}">
                <a16:creationId xmlns:a16="http://schemas.microsoft.com/office/drawing/2014/main" id="{A5A49913-5A0F-476F-AEF5-08F0BE985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21" y="4238309"/>
            <a:ext cx="593296" cy="6148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C48399-06CC-4327-8C43-007EE5BC80FF}"/>
              </a:ext>
            </a:extLst>
          </p:cNvPr>
          <p:cNvSpPr/>
          <p:nvPr/>
        </p:nvSpPr>
        <p:spPr>
          <a:xfrm>
            <a:off x="6095997" y="-20914"/>
            <a:ext cx="6095998" cy="92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24550-0A51-4DE3-99E6-DDCBEA8517E2}"/>
              </a:ext>
            </a:extLst>
          </p:cNvPr>
          <p:cNvSpPr txBox="1"/>
          <p:nvPr/>
        </p:nvSpPr>
        <p:spPr>
          <a:xfrm>
            <a:off x="6793751" y="7282"/>
            <a:ext cx="49403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Encoder</a:t>
            </a:r>
          </a:p>
          <a:p>
            <a:pPr algn="ctr"/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Contracting Path</a:t>
            </a:r>
            <a:endParaRPr lang="ko-KR" altLang="en-US" sz="32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A557231-34F6-463B-BA77-FD96EDDCDBFA}"/>
              </a:ext>
            </a:extLst>
          </p:cNvPr>
          <p:cNvSpPr/>
          <p:nvPr/>
        </p:nvSpPr>
        <p:spPr>
          <a:xfrm>
            <a:off x="3053654" y="1547002"/>
            <a:ext cx="2235200" cy="2316480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076EB8-8850-4A49-81BD-AE10ED80815F}"/>
              </a:ext>
            </a:extLst>
          </p:cNvPr>
          <p:cNvSpPr/>
          <p:nvPr/>
        </p:nvSpPr>
        <p:spPr>
          <a:xfrm>
            <a:off x="4171254" y="4600020"/>
            <a:ext cx="959832" cy="994734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58AF38-B2AE-4F64-AE5A-AA4BA16F62A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02818" y="1351092"/>
            <a:ext cx="3610861" cy="86708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F122972-AA20-4872-9C9D-6A2308D81430}"/>
              </a:ext>
            </a:extLst>
          </p:cNvPr>
          <p:cNvCxnSpPr>
            <a:cxnSpLocks/>
            <a:stCxn id="39" idx="7"/>
            <a:endCxn id="33" idx="1"/>
          </p:cNvCxnSpPr>
          <p:nvPr/>
        </p:nvCxnSpPr>
        <p:spPr>
          <a:xfrm flipV="1">
            <a:off x="4990522" y="3679615"/>
            <a:ext cx="3295301" cy="106608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47E017-8E40-4704-B2E8-30FDB0ED89FB}"/>
              </a:ext>
            </a:extLst>
          </p:cNvPr>
          <p:cNvSpPr txBox="1"/>
          <p:nvPr/>
        </p:nvSpPr>
        <p:spPr>
          <a:xfrm>
            <a:off x="7542475" y="1766310"/>
            <a:ext cx="44347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Repeat convolution 3x3 twice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for each contracting step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The convolution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includes the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relu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function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F484BF-41DE-4331-B139-F189F06EA9B8}"/>
              </a:ext>
            </a:extLst>
          </p:cNvPr>
          <p:cNvSpPr txBox="1"/>
          <p:nvPr/>
        </p:nvSpPr>
        <p:spPr>
          <a:xfrm>
            <a:off x="7132717" y="5188862"/>
            <a:ext cx="443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Perform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maxpooling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at each step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8E009D-2A11-43EC-9569-2E7CD007E70F}"/>
              </a:ext>
            </a:extLst>
          </p:cNvPr>
          <p:cNvSpPr txBox="1"/>
          <p:nvPr/>
        </p:nvSpPr>
        <p:spPr>
          <a:xfrm>
            <a:off x="6275811" y="6234477"/>
            <a:ext cx="5701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*Double the number of channels per down-sampling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73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6095998" y="1"/>
            <a:ext cx="6095998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9B53E3-F064-4B3A-BC20-FF08BFE38C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22" y="876340"/>
            <a:ext cx="8697798" cy="5911918"/>
          </a:xfrm>
          <a:prstGeom prst="rect">
            <a:avLst/>
          </a:prstGeom>
        </p:spPr>
      </p:pic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10724"/>
          <a:stretch/>
        </p:blipFill>
        <p:spPr bwMode="auto">
          <a:xfrm rot="10800000">
            <a:off x="10405637" y="-2"/>
            <a:ext cx="1786359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6095998" y="6741268"/>
            <a:ext cx="6095998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3E697F-8D5A-4BEE-85E9-3223D7937CCE}"/>
              </a:ext>
            </a:extLst>
          </p:cNvPr>
          <p:cNvSpPr/>
          <p:nvPr/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rgbClr val="C9DAE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6095998" y="0"/>
            <a:ext cx="4309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Related Work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84E3C2-69E5-4DCA-B392-38CBE83F6674}"/>
              </a:ext>
            </a:extLst>
          </p:cNvPr>
          <p:cNvSpPr/>
          <p:nvPr/>
        </p:nvSpPr>
        <p:spPr>
          <a:xfrm>
            <a:off x="0" y="-3"/>
            <a:ext cx="6095998" cy="92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EFDEA-E1F6-446B-BFA6-174B568B667E}"/>
              </a:ext>
            </a:extLst>
          </p:cNvPr>
          <p:cNvSpPr txBox="1"/>
          <p:nvPr/>
        </p:nvSpPr>
        <p:spPr>
          <a:xfrm>
            <a:off x="2140197" y="3954308"/>
            <a:ext cx="1064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Unpooling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8B4B325-FD11-4E1B-82CA-3F2DA91C3555}"/>
              </a:ext>
            </a:extLst>
          </p:cNvPr>
          <p:cNvSpPr/>
          <p:nvPr/>
        </p:nvSpPr>
        <p:spPr>
          <a:xfrm>
            <a:off x="2134723" y="4289331"/>
            <a:ext cx="1218474" cy="2349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실외, 포유류이(가) 표시된 사진&#10;&#10;자동 생성된 설명">
            <a:extLst>
              <a:ext uri="{FF2B5EF4-FFF2-40B4-BE49-F238E27FC236}">
                <a16:creationId xmlns:a16="http://schemas.microsoft.com/office/drawing/2014/main" id="{228212E6-6D3E-4849-A709-48E8ADA62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47" y="3984984"/>
            <a:ext cx="812638" cy="812636"/>
          </a:xfrm>
          <a:prstGeom prst="rect">
            <a:avLst/>
          </a:prstGeom>
        </p:spPr>
      </p:pic>
      <p:pic>
        <p:nvPicPr>
          <p:cNvPr id="17" name="그림 16" descr="다채로운, 바둑판식이(가) 표시된 사진&#10;&#10;자동 생성된 설명">
            <a:extLst>
              <a:ext uri="{FF2B5EF4-FFF2-40B4-BE49-F238E27FC236}">
                <a16:creationId xmlns:a16="http://schemas.microsoft.com/office/drawing/2014/main" id="{42FE1A43-3D2F-44F7-B8C1-D578B2A22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79" y="4181024"/>
            <a:ext cx="435692" cy="4515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342C81-C36B-420E-965E-E1BA083A1D13}"/>
              </a:ext>
            </a:extLst>
          </p:cNvPr>
          <p:cNvSpPr txBox="1"/>
          <p:nvPr/>
        </p:nvSpPr>
        <p:spPr>
          <a:xfrm>
            <a:off x="188479" y="3359692"/>
            <a:ext cx="551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Up conv 2x2 (ConvTransepose2d)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47B4A-D7FF-4428-8615-966F892848A7}"/>
              </a:ext>
            </a:extLst>
          </p:cNvPr>
          <p:cNvSpPr txBox="1"/>
          <p:nvPr/>
        </p:nvSpPr>
        <p:spPr>
          <a:xfrm>
            <a:off x="188479" y="1201449"/>
            <a:ext cx="378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Conv 3x3, </a:t>
            </a:r>
            <a:r>
              <a:rPr lang="en-US" altLang="ko-KR" sz="2400" dirty="0" err="1">
                <a:solidFill>
                  <a:schemeClr val="accent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ReLU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5F5B6E4-D733-4182-8998-E5C94D59C05C}"/>
              </a:ext>
            </a:extLst>
          </p:cNvPr>
          <p:cNvSpPr/>
          <p:nvPr/>
        </p:nvSpPr>
        <p:spPr>
          <a:xfrm>
            <a:off x="7133217" y="1663114"/>
            <a:ext cx="2235200" cy="2316480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77A611F-0C77-4387-BAA0-3BA9D4FB0C36}"/>
              </a:ext>
            </a:extLst>
          </p:cNvPr>
          <p:cNvSpPr/>
          <p:nvPr/>
        </p:nvSpPr>
        <p:spPr>
          <a:xfrm>
            <a:off x="7133217" y="4523317"/>
            <a:ext cx="959832" cy="994734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77046F-A5A4-45F7-BED6-1DB89FB008AF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>
            <a:off x="3972560" y="1432282"/>
            <a:ext cx="3160657" cy="138907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4788E3-BA33-4DA6-B28E-7B7271B10373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>
            <a:off x="5701141" y="3590525"/>
            <a:ext cx="1432076" cy="143015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2EF153-D867-4D6F-878B-228577F0F566}"/>
              </a:ext>
            </a:extLst>
          </p:cNvPr>
          <p:cNvSpPr txBox="1"/>
          <p:nvPr/>
        </p:nvSpPr>
        <p:spPr>
          <a:xfrm>
            <a:off x="577813" y="59738"/>
            <a:ext cx="49403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Decoder</a:t>
            </a:r>
          </a:p>
          <a:p>
            <a:pPr algn="ctr"/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Expanding Path</a:t>
            </a:r>
            <a:endParaRPr lang="ko-KR" altLang="en-US" sz="32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26FE88-E4F6-4CFD-9057-EE2AF66BB738}"/>
              </a:ext>
            </a:extLst>
          </p:cNvPr>
          <p:cNvSpPr txBox="1"/>
          <p:nvPr/>
        </p:nvSpPr>
        <p:spPr>
          <a:xfrm>
            <a:off x="345857" y="1891544"/>
            <a:ext cx="443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Repeat convolution 3x3 twice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for each expanding step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85230-6615-4E0C-A7CD-5F690968D514}"/>
              </a:ext>
            </a:extLst>
          </p:cNvPr>
          <p:cNvSpPr txBox="1"/>
          <p:nvPr/>
        </p:nvSpPr>
        <p:spPr>
          <a:xfrm>
            <a:off x="345857" y="4927040"/>
            <a:ext cx="443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Perform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2x2 Up-convolution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at each step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62262E-D0E3-4AA6-9F89-F16282A73560}"/>
              </a:ext>
            </a:extLst>
          </p:cNvPr>
          <p:cNvSpPr txBox="1"/>
          <p:nvPr/>
        </p:nvSpPr>
        <p:spPr>
          <a:xfrm>
            <a:off x="94095" y="6280428"/>
            <a:ext cx="5701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*Each up-sampling halves the number of channels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13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9B53E3-F064-4B3A-BC20-FF08BFE38C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77" y="1071526"/>
            <a:ext cx="8513242" cy="57864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0AD845-1933-4189-96A4-7E76330A2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AE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Related Work</a:t>
            </a: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F32407-5F56-4199-9F3C-A2DC071F1D49}"/>
              </a:ext>
            </a:extLst>
          </p:cNvPr>
          <p:cNvSpPr txBox="1"/>
          <p:nvPr/>
        </p:nvSpPr>
        <p:spPr>
          <a:xfrm>
            <a:off x="6186626" y="2599687"/>
            <a:ext cx="5284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Skip Connection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70D74F-B281-4BF3-A5D8-B0BC784258C0}"/>
              </a:ext>
            </a:extLst>
          </p:cNvPr>
          <p:cNvSpPr txBox="1"/>
          <p:nvPr/>
        </p:nvSpPr>
        <p:spPr>
          <a:xfrm>
            <a:off x="1138817" y="4188365"/>
            <a:ext cx="1016000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At each expanding step, the Up-conv feature map is concentrated with the contracting step ‘s cropped feature map 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2C22E57-EFB0-48F9-B812-B5CD7EA3367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3" t="69273" r="40755" b="12718"/>
          <a:stretch/>
        </p:blipFill>
        <p:spPr>
          <a:xfrm>
            <a:off x="526159" y="1649071"/>
            <a:ext cx="5080000" cy="2315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AB3DD8-2967-4C98-9995-C3C63094D24C}"/>
              </a:ext>
            </a:extLst>
          </p:cNvPr>
          <p:cNvSpPr txBox="1"/>
          <p:nvPr/>
        </p:nvSpPr>
        <p:spPr>
          <a:xfrm>
            <a:off x="1246254" y="5732793"/>
            <a:ext cx="1022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Trough skip connections,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important information can be passed from the connecting path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 the expanding path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to obtain clearer images from the expanding path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5DCCE860-0BE7-46D8-8A4E-EBD71D97CA8D}"/>
              </a:ext>
            </a:extLst>
          </p:cNvPr>
          <p:cNvSpPr/>
          <p:nvPr/>
        </p:nvSpPr>
        <p:spPr>
          <a:xfrm>
            <a:off x="6155247" y="5013159"/>
            <a:ext cx="406400" cy="625753"/>
          </a:xfrm>
          <a:prstGeom prst="downArrow">
            <a:avLst/>
          </a:prstGeom>
          <a:solidFill>
            <a:srgbClr val="16B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66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Related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153676" y="3118376"/>
            <a:ext cx="457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reference from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4800" dirty="0" err="1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DUDnCNN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10725"/>
          <a:stretch/>
        </p:blipFill>
        <p:spPr bwMode="auto">
          <a:xfrm rot="10800000">
            <a:off x="10405639" y="0"/>
            <a:ext cx="1786359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822209-84DD-4FA1-A204-4F51565405F3}"/>
              </a:ext>
            </a:extLst>
          </p:cNvPr>
          <p:cNvSpPr txBox="1"/>
          <p:nvPr/>
        </p:nvSpPr>
        <p:spPr>
          <a:xfrm>
            <a:off x="381082" y="4380261"/>
            <a:ext cx="3662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 better performance, we refer to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DUDnCNN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881529-E208-4CE8-B7AD-074C81A2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60" y="1386611"/>
            <a:ext cx="7091680" cy="246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8F3337-7CAD-44CE-94B8-0DD704DA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53925"/>
            <a:ext cx="6325672" cy="22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9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4442-4E29-42B5-B110-ADCDE095C496}"/>
              </a:ext>
            </a:extLst>
          </p:cNvPr>
          <p:cNvSpPr/>
          <p:nvPr/>
        </p:nvSpPr>
        <p:spPr>
          <a:xfrm>
            <a:off x="0" y="1"/>
            <a:ext cx="12192000" cy="923330"/>
          </a:xfrm>
          <a:prstGeom prst="rect">
            <a:avLst/>
          </a:prstGeom>
          <a:solidFill>
            <a:srgbClr val="C9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2E01-D501-46FA-9857-54B3D5F029CA}"/>
              </a:ext>
            </a:extLst>
          </p:cNvPr>
          <p:cNvSpPr txBox="1"/>
          <p:nvPr/>
        </p:nvSpPr>
        <p:spPr>
          <a:xfrm>
            <a:off x="0" y="0"/>
            <a:ext cx="3297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18287"/>
                </a:solidFill>
                <a:latin typeface="Edit Undo BRK" pitchFamily="2" charset="-127"/>
                <a:ea typeface="Edit Undo BRK" pitchFamily="2" charset="-127"/>
              </a:rPr>
              <a:t>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9D9-082D-4B3E-939B-72FC826E2A6D}"/>
              </a:ext>
            </a:extLst>
          </p:cNvPr>
          <p:cNvSpPr txBox="1"/>
          <p:nvPr/>
        </p:nvSpPr>
        <p:spPr>
          <a:xfrm>
            <a:off x="760413" y="1587352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5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Residual layer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Picture 2" descr="Blue Square Png - Abstract Squares Png , Transparent Cartoon - Jing.fm">
            <a:extLst>
              <a:ext uri="{FF2B5EF4-FFF2-40B4-BE49-F238E27FC236}">
                <a16:creationId xmlns:a16="http://schemas.microsoft.com/office/drawing/2014/main" id="{6A5B0D80-95C6-466D-90E5-1A12E52F3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11" b="-21411"/>
          <a:stretch/>
        </p:blipFill>
        <p:spPr bwMode="auto">
          <a:xfrm rot="10800000">
            <a:off x="10405640" y="-437220"/>
            <a:ext cx="1786359" cy="13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89B91-2B53-4EA1-85B9-D020C2E4C897}"/>
              </a:ext>
            </a:extLst>
          </p:cNvPr>
          <p:cNvSpPr/>
          <p:nvPr/>
        </p:nvSpPr>
        <p:spPr>
          <a:xfrm>
            <a:off x="-1" y="6741268"/>
            <a:ext cx="12192000" cy="116731"/>
          </a:xfrm>
          <a:prstGeom prst="rect">
            <a:avLst/>
          </a:prstGeom>
          <a:solidFill>
            <a:srgbClr val="A6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조명, 전구, 에 무료 아이콘 의 Thick">
            <a:extLst>
              <a:ext uri="{FF2B5EF4-FFF2-40B4-BE49-F238E27FC236}">
                <a16:creationId xmlns:a16="http://schemas.microsoft.com/office/drawing/2014/main" id="{8F6F9424-514B-4527-AD42-C297ECC2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330" flipH="1">
            <a:off x="2981927" y="116864"/>
            <a:ext cx="631500" cy="6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822209-84DD-4FA1-A204-4F51565405F3}"/>
              </a:ext>
            </a:extLst>
          </p:cNvPr>
          <p:cNvSpPr txBox="1"/>
          <p:nvPr/>
        </p:nvSpPr>
        <p:spPr>
          <a:xfrm>
            <a:off x="7021579" y="3602654"/>
            <a:ext cx="4434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Additional learning of noise only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by deriving the sum of input and output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after all operations have been completed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D1ABB4-AF79-43AF-AFE9-ACD340E57D3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4750" y="2581122"/>
            <a:ext cx="6333334" cy="28740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FC514C-D5F8-4EF9-A550-76A45BDA806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992752" y="5726749"/>
            <a:ext cx="2609850" cy="37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1609</Words>
  <Application>Microsoft Office PowerPoint</Application>
  <PresentationFormat>와이드스크린</PresentationFormat>
  <Paragraphs>401</Paragraphs>
  <Slides>40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에스코어 드림 9 Black</vt:lpstr>
      <vt:lpstr>에스코어 드림 4 Regular</vt:lpstr>
      <vt:lpstr>에스코어 드림 8 Heavy</vt:lpstr>
      <vt:lpstr>Ink Free</vt:lpstr>
      <vt:lpstr>Arial</vt:lpstr>
      <vt:lpstr>맑은 고딕</vt:lpstr>
      <vt:lpstr>Edit Undo BRK</vt:lpstr>
      <vt:lpstr>에스코어 드림 3 Light</vt:lpstr>
      <vt:lpstr>에스코어 드림 6 Bold</vt:lpstr>
      <vt:lpstr>에스코어 드림 7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전수환</dc:creator>
  <cp:lastModifiedBy>전수환</cp:lastModifiedBy>
  <cp:revision>235</cp:revision>
  <dcterms:created xsi:type="dcterms:W3CDTF">2021-05-23T12:36:24Z</dcterms:created>
  <dcterms:modified xsi:type="dcterms:W3CDTF">2021-06-02T05:49:47Z</dcterms:modified>
</cp:coreProperties>
</file>